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 1" panose="020B0604020202020204" charset="0"/>
      <p:regular r:id="rId14"/>
    </p:embeddedFont>
    <p:embeddedFont>
      <p:font typeface="Lato 1 Bold" panose="020B0604020202020204" charset="0"/>
      <p:regular r:id="rId15"/>
      <p:bold r:id="rId16"/>
    </p:embeddedFont>
    <p:embeddedFont>
      <p:font typeface="Lato 2" panose="020B0604020202020204" charset="0"/>
      <p:regular r:id="rId17"/>
    </p:embeddedFont>
    <p:embeddedFont>
      <p:font typeface="Lato 2 Bold" panose="020B0604020202020204" charset="0"/>
      <p:regular r:id="rId18"/>
      <p:bold r:id="rId19"/>
    </p:embeddedFont>
    <p:embeddedFont>
      <p:font typeface="Lato Heavy Bold" panose="020B0604020202020204" charset="0"/>
      <p:regular r:id="rId20"/>
      <p:bold r:id="rId21"/>
    </p:embeddedFont>
    <p:embeddedFont>
      <p:font typeface="Libre Baskerville 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946" autoAdjust="0"/>
  </p:normalViewPr>
  <p:slideViewPr>
    <p:cSldViewPr>
      <p:cViewPr varScale="1">
        <p:scale>
          <a:sx n="48" d="100"/>
          <a:sy n="48" d="100"/>
        </p:scale>
        <p:origin x="6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4482" b="77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8700"/>
            <a:ext cx="18288000" cy="3986991"/>
            <a:chOff x="0" y="0"/>
            <a:chExt cx="24384000" cy="531598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5315989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716822" y="1855082"/>
              <a:ext cx="18950355" cy="1529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60"/>
                </a:lnSpc>
              </a:pPr>
              <a:r>
                <a:rPr lang="en-US" sz="7200">
                  <a:solidFill>
                    <a:srgbClr val="EFB145"/>
                  </a:solidFill>
                  <a:latin typeface="Libre Baskerville Bold"/>
                </a:rPr>
                <a:t>Tenuta del Buonamico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885290" y="626129"/>
              <a:ext cx="12613419" cy="635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spc="559">
                  <a:solidFill>
                    <a:srgbClr val="EFB145"/>
                  </a:solidFill>
                  <a:latin typeface="Lato 1 Bold"/>
                </a:rPr>
                <a:t>UNEXPECTED TUSCANY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22814" y="3824816"/>
              <a:ext cx="13138371" cy="635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spc="139">
                  <a:solidFill>
                    <a:srgbClr val="EFB145"/>
                  </a:solidFill>
                  <a:latin typeface="Lato 1 Bold"/>
                </a:rPr>
                <a:t>WINE &amp; LUXURY HOSPITALITY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864" y="163298"/>
            <a:ext cx="8988136" cy="9954491"/>
          </a:xfrm>
          <a:prstGeom prst="rect">
            <a:avLst/>
          </a:prstGeom>
          <a:solidFill>
            <a:srgbClr val="FDF7E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8862967"/>
            <a:ext cx="6442364" cy="775495"/>
            <a:chOff x="0" y="0"/>
            <a:chExt cx="8589818" cy="103399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589818" cy="1033993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80472" y="282132"/>
              <a:ext cx="7366000" cy="42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379">
                  <a:solidFill>
                    <a:srgbClr val="FFFFFF"/>
                  </a:solidFill>
                  <a:latin typeface="Lato 1 Bold"/>
                </a:rPr>
                <a:t>TENUTA DEL BUONAMICO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2008004"/>
            <a:ext cx="8746836" cy="4809136"/>
            <a:chOff x="0" y="0"/>
            <a:chExt cx="11662448" cy="6412181"/>
          </a:xfrm>
        </p:grpSpPr>
        <p:sp>
          <p:nvSpPr>
            <p:cNvPr id="7" name="TextBox 7"/>
            <p:cNvSpPr txBox="1"/>
            <p:nvPr/>
          </p:nvSpPr>
          <p:spPr>
            <a:xfrm>
              <a:off x="0" y="3366258"/>
              <a:ext cx="11662448" cy="2965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10 miles from Lucca</a:t>
              </a:r>
            </a:p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20 miles from Versilia (Forte dei Marmi)</a:t>
              </a:r>
            </a:p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at 150 mt above sea level</a:t>
              </a:r>
            </a:p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in the medieval village of Montecarlo</a:t>
              </a:r>
            </a:p>
            <a:p>
              <a:pPr algn="l"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half way between Florence and Pisa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350"/>
              <a:ext cx="9831691" cy="946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2"/>
                </a:lnSpc>
              </a:pPr>
              <a:r>
                <a:rPr lang="en-US" sz="4425">
                  <a:solidFill>
                    <a:srgbClr val="000000"/>
                  </a:solidFill>
                  <a:latin typeface="Libre Baskerville Bold"/>
                </a:rPr>
                <a:t>Where we are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16645"/>
              <a:ext cx="8086436" cy="625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799" spc="55">
                  <a:solidFill>
                    <a:srgbClr val="000000"/>
                  </a:solidFill>
                  <a:latin typeface="Lato Heavy Bold"/>
                </a:rPr>
                <a:t>in Tuscany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545393"/>
              <a:ext cx="4488873" cy="193964"/>
            </a:xfrm>
            <a:prstGeom prst="rect">
              <a:avLst/>
            </a:prstGeom>
            <a:solidFill>
              <a:srgbClr val="EFB14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7207" t="888" r="6306" b="888"/>
          <a:stretch>
            <a:fillRect/>
          </a:stretch>
        </p:blipFill>
        <p:spPr>
          <a:xfrm>
            <a:off x="9333500" y="157384"/>
            <a:ext cx="8770056" cy="9960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457" y="218209"/>
            <a:ext cx="8969543" cy="9850582"/>
          </a:xfrm>
          <a:prstGeom prst="rect">
            <a:avLst/>
          </a:prstGeom>
          <a:solidFill>
            <a:srgbClr val="FDF7E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193" r="6018"/>
          <a:stretch>
            <a:fillRect/>
          </a:stretch>
        </p:blipFill>
        <p:spPr>
          <a:xfrm>
            <a:off x="9325284" y="218209"/>
            <a:ext cx="8746145" cy="985058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78448" y="1028700"/>
            <a:ext cx="8746836" cy="8919054"/>
            <a:chOff x="0" y="0"/>
            <a:chExt cx="11662448" cy="11892072"/>
          </a:xfrm>
        </p:grpSpPr>
        <p:sp>
          <p:nvSpPr>
            <p:cNvPr id="5" name="TextBox 5"/>
            <p:cNvSpPr txBox="1"/>
            <p:nvPr/>
          </p:nvSpPr>
          <p:spPr>
            <a:xfrm>
              <a:off x="0" y="4655348"/>
              <a:ext cx="11662448" cy="7155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Among the smallest Italian Docs - 200 ha</a:t>
              </a:r>
            </a:p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whose microclimate is influenced by: </a:t>
              </a:r>
            </a:p>
            <a:p>
              <a:pPr marL="545145" lvl="1" indent="-272572">
                <a:lnSpc>
                  <a:spcPts val="3534"/>
                </a:lnSpc>
                <a:buFont typeface="Arial"/>
                <a:buChar char="•"/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nearness to Apuane Alps </a:t>
              </a:r>
            </a:p>
            <a:p>
              <a:pPr marL="545145" lvl="1" indent="-272572">
                <a:lnSpc>
                  <a:spcPts val="3534"/>
                </a:lnSpc>
                <a:buFont typeface="Arial"/>
                <a:buChar char="•"/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airstreams from seaside</a:t>
              </a:r>
            </a:p>
            <a:p>
              <a:pPr marL="545145" lvl="1" indent="-272572">
                <a:lnSpc>
                  <a:spcPts val="3534"/>
                </a:lnSpc>
                <a:buFont typeface="Arial"/>
                <a:buChar char="•"/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hillside</a:t>
              </a:r>
            </a:p>
            <a:p>
              <a:pPr marL="545145" lvl="1" indent="-272572">
                <a:lnSpc>
                  <a:spcPts val="3534"/>
                </a:lnSpc>
                <a:buFont typeface="Arial"/>
                <a:buChar char="•"/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great excursions between day &amp; night</a:t>
              </a:r>
            </a:p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Montecarlo Doc is home to native grape varieties </a:t>
              </a:r>
            </a:p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like Sangiovese and international grape varieties.</a:t>
              </a:r>
            </a:p>
            <a:p>
              <a:pPr>
                <a:lnSpc>
                  <a:spcPts val="3534"/>
                </a:lnSpc>
              </a:pPr>
              <a:r>
                <a:rPr lang="en-US" sz="2524" spc="75">
                  <a:solidFill>
                    <a:srgbClr val="000000"/>
                  </a:solidFill>
                  <a:latin typeface="Lato 1"/>
                </a:rPr>
                <a:t>The latter since 1870.</a:t>
              </a:r>
            </a:p>
            <a:p>
              <a:pPr>
                <a:lnSpc>
                  <a:spcPts val="3534"/>
                </a:lnSpc>
              </a:pPr>
              <a:endParaRPr lang="en-US" sz="2524" spc="75">
                <a:solidFill>
                  <a:srgbClr val="000000"/>
                </a:solidFill>
                <a:latin typeface="Lato 1"/>
              </a:endParaRPr>
            </a:p>
            <a:p>
              <a:pPr>
                <a:lnSpc>
                  <a:spcPts val="3534"/>
                </a:lnSpc>
              </a:pPr>
              <a:endParaRPr lang="en-US" sz="2524" spc="75">
                <a:solidFill>
                  <a:srgbClr val="000000"/>
                </a:solidFill>
                <a:latin typeface="Lato 1"/>
              </a:endParaRPr>
            </a:p>
            <a:p>
              <a:pPr algn="l">
                <a:lnSpc>
                  <a:spcPts val="3534"/>
                </a:lnSpc>
              </a:pPr>
              <a:endParaRPr lang="en-US" sz="2524" spc="75">
                <a:solidFill>
                  <a:srgbClr val="000000"/>
                </a:solidFill>
                <a:latin typeface="Lato 1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350"/>
              <a:ext cx="9831691" cy="1666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2"/>
                </a:lnSpc>
              </a:pPr>
              <a:r>
                <a:rPr lang="en-US" sz="4425">
                  <a:solidFill>
                    <a:srgbClr val="000000"/>
                  </a:solidFill>
                  <a:latin typeface="Libre Baskerville Bold"/>
                </a:rPr>
                <a:t>Wine Production area</a:t>
              </a:r>
            </a:p>
            <a:p>
              <a:pPr algn="l">
                <a:lnSpc>
                  <a:spcPts val="4192"/>
                </a:lnSpc>
              </a:pPr>
              <a:r>
                <a:rPr lang="en-US" sz="3225">
                  <a:solidFill>
                    <a:srgbClr val="000000"/>
                  </a:solidFill>
                  <a:latin typeface="Libre Baskerville Bold"/>
                </a:rPr>
                <a:t>since 846 AD.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36616"/>
              <a:ext cx="8086436" cy="119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 spc="55">
                  <a:solidFill>
                    <a:srgbClr val="000000"/>
                  </a:solidFill>
                  <a:latin typeface="Lato Heavy Bold"/>
                </a:rPr>
                <a:t>Montecarlo </a:t>
              </a:r>
            </a:p>
            <a:p>
              <a:pPr algn="l">
                <a:lnSpc>
                  <a:spcPts val="3359"/>
                </a:lnSpc>
              </a:pPr>
              <a:r>
                <a:rPr lang="en-US" sz="2799" spc="55">
                  <a:solidFill>
                    <a:srgbClr val="000000"/>
                  </a:solidFill>
                  <a:latin typeface="Lato Heavy Bold"/>
                </a:rPr>
                <a:t>Tuscany's northernmost DOC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265364"/>
              <a:ext cx="4488873" cy="193964"/>
            </a:xfrm>
            <a:prstGeom prst="rect">
              <a:avLst/>
            </a:prstGeom>
            <a:solidFill>
              <a:srgbClr val="EFB14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8862967"/>
            <a:ext cx="6442364" cy="775495"/>
            <a:chOff x="0" y="0"/>
            <a:chExt cx="8589818" cy="1033993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8589818" cy="1033993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80472" y="282132"/>
              <a:ext cx="7366000" cy="42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379">
                  <a:solidFill>
                    <a:srgbClr val="FFFFFF"/>
                  </a:solidFill>
                  <a:latin typeface="Lato 1 Bold"/>
                </a:rPr>
                <a:t>TENUTA DEL BUONAMICO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864" y="163298"/>
            <a:ext cx="9407035" cy="9954491"/>
          </a:xfrm>
          <a:prstGeom prst="rect">
            <a:avLst/>
          </a:prstGeom>
          <a:solidFill>
            <a:srgbClr val="FDF7E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8862967"/>
            <a:ext cx="6442364" cy="775495"/>
            <a:chOff x="0" y="0"/>
            <a:chExt cx="8589818" cy="103399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8589818" cy="1033993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80472" y="282132"/>
              <a:ext cx="7366000" cy="42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379">
                  <a:solidFill>
                    <a:srgbClr val="FFFFFF"/>
                  </a:solidFill>
                  <a:latin typeface="Lato 1 Bold"/>
                </a:rPr>
                <a:t>TENUTA DEL BUONAMICO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8288" r="18288"/>
          <a:stretch>
            <a:fillRect/>
          </a:stretch>
        </p:blipFill>
        <p:spPr>
          <a:xfrm>
            <a:off x="9746814" y="163298"/>
            <a:ext cx="8378758" cy="990830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22629" y="676772"/>
            <a:ext cx="9557327" cy="3026762"/>
            <a:chOff x="0" y="0"/>
            <a:chExt cx="12743103" cy="4035683"/>
          </a:xfrm>
        </p:grpSpPr>
        <p:sp>
          <p:nvSpPr>
            <p:cNvPr id="8" name="TextBox 8"/>
            <p:cNvSpPr txBox="1"/>
            <p:nvPr/>
          </p:nvSpPr>
          <p:spPr>
            <a:xfrm>
              <a:off x="0" y="3612204"/>
              <a:ext cx="12743103" cy="453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08330"/>
              <a:ext cx="9361055" cy="716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spc="64">
                  <a:solidFill>
                    <a:srgbClr val="000000"/>
                  </a:solidFill>
                  <a:latin typeface="Lato 1"/>
                </a:rPr>
                <a:t>Main Facts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464055" cy="1022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40"/>
                </a:lnSpc>
              </a:pPr>
              <a:r>
                <a:rPr lang="en-US" sz="4800">
                  <a:solidFill>
                    <a:srgbClr val="000000"/>
                  </a:solidFill>
                  <a:latin typeface="Libre Baskerville Bold"/>
                </a:rPr>
                <a:t>Our Estate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1612084"/>
              <a:ext cx="4488873" cy="193964"/>
            </a:xfrm>
            <a:prstGeom prst="rect">
              <a:avLst/>
            </a:prstGeom>
            <a:solidFill>
              <a:srgbClr val="EFB145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89487" y="3167810"/>
            <a:ext cx="9557327" cy="49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>
              <a:lnSpc>
                <a:spcPts val="3000"/>
              </a:lnSpc>
              <a:buFont typeface="Arial"/>
              <a:buChar char="•"/>
            </a:pPr>
            <a:r>
              <a:rPr lang="en-US" sz="2500" spc="50">
                <a:solidFill>
                  <a:srgbClr val="000000"/>
                </a:solidFill>
                <a:latin typeface="Lato 2 Bold"/>
              </a:rPr>
              <a:t>A Family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business running from 1964</a:t>
            </a:r>
          </a:p>
          <a:p>
            <a:pPr marL="539751" lvl="1" indent="-269876">
              <a:lnSpc>
                <a:spcPts val="3000"/>
              </a:lnSpc>
              <a:buFont typeface="Arial"/>
              <a:buChar char="•"/>
            </a:pPr>
            <a:r>
              <a:rPr lang="en-US" sz="2500" spc="50">
                <a:solidFill>
                  <a:srgbClr val="000000"/>
                </a:solidFill>
                <a:latin typeface="Lato 2"/>
              </a:rPr>
              <a:t>Fontana family manages 100 hectares of land, of whom </a:t>
            </a:r>
            <a:r>
              <a:rPr lang="en-US" sz="2500" spc="50">
                <a:solidFill>
                  <a:srgbClr val="000000"/>
                </a:solidFill>
                <a:latin typeface="Lato 2 Bold"/>
              </a:rPr>
              <a:t>48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are under vine (traditional &amp; international grape varieties)  </a:t>
            </a:r>
          </a:p>
          <a:p>
            <a:pPr marL="539751" lvl="1" indent="-269876">
              <a:lnSpc>
                <a:spcPts val="3000"/>
              </a:lnSpc>
              <a:buFont typeface="Arial"/>
              <a:buChar char="•"/>
            </a:pPr>
            <a:r>
              <a:rPr lang="en-US" sz="2500" spc="50">
                <a:solidFill>
                  <a:srgbClr val="000000"/>
                </a:solidFill>
                <a:latin typeface="Lato 2 Bold"/>
              </a:rPr>
              <a:t>Sustainable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sparkling and still wines production </a:t>
            </a:r>
          </a:p>
          <a:p>
            <a:pPr marL="539751" lvl="1" indent="-269876">
              <a:lnSpc>
                <a:spcPts val="3000"/>
              </a:lnSpc>
              <a:buFont typeface="Arial"/>
              <a:buChar char="•"/>
            </a:pPr>
            <a:r>
              <a:rPr lang="en-US" sz="2500" spc="50">
                <a:solidFill>
                  <a:srgbClr val="000000"/>
                </a:solidFill>
                <a:latin typeface="Lato 2 Bold"/>
              </a:rPr>
              <a:t>First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and only Tuscan sparkling producer with on-site vinification and production</a:t>
            </a:r>
          </a:p>
          <a:p>
            <a:pPr marL="539751" lvl="1" indent="-269876">
              <a:lnSpc>
                <a:spcPts val="3000"/>
              </a:lnSpc>
              <a:buFont typeface="Arial"/>
              <a:buChar char="•"/>
            </a:pPr>
            <a:r>
              <a:rPr lang="en-US" sz="2500" spc="50">
                <a:solidFill>
                  <a:srgbClr val="000000"/>
                </a:solidFill>
                <a:latin typeface="Lato 2 Bold"/>
              </a:rPr>
              <a:t>Leading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producer of Montecarlo Doc, one of the smallest DOC in Italy (200 ha) famous for its international grape blends, planted in 1870</a:t>
            </a:r>
          </a:p>
          <a:p>
            <a:pPr marL="539751" lvl="1" indent="-269876">
              <a:lnSpc>
                <a:spcPts val="3000"/>
              </a:lnSpc>
              <a:buFont typeface="Arial"/>
              <a:buChar char="•"/>
            </a:pPr>
            <a:r>
              <a:rPr lang="en-US" sz="2500" spc="50">
                <a:solidFill>
                  <a:srgbClr val="000000"/>
                </a:solidFill>
                <a:latin typeface="Lato 2 Bold"/>
              </a:rPr>
              <a:t>Oldest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Syrah vineyard in Tuscany</a:t>
            </a:r>
          </a:p>
          <a:p>
            <a:pPr marL="539751" lvl="1" indent="-269876">
              <a:lnSpc>
                <a:spcPts val="3000"/>
              </a:lnSpc>
              <a:buFont typeface="Arial"/>
              <a:buChar char="•"/>
            </a:pPr>
            <a:r>
              <a:rPr lang="en-US" sz="2500" spc="50">
                <a:solidFill>
                  <a:srgbClr val="000000"/>
                </a:solidFill>
                <a:latin typeface="Lato 2 Bold"/>
              </a:rPr>
              <a:t>Exclusive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Wine Resort and </a:t>
            </a:r>
            <a:r>
              <a:rPr lang="en-US" sz="2500" spc="50">
                <a:solidFill>
                  <a:srgbClr val="000000"/>
                </a:solidFill>
                <a:latin typeface="Lato 2 Bold"/>
              </a:rPr>
              <a:t>Gourmet</a:t>
            </a:r>
            <a:r>
              <a:rPr lang="en-US" sz="2500" spc="50">
                <a:solidFill>
                  <a:srgbClr val="000000"/>
                </a:solidFill>
                <a:latin typeface="Lato 2"/>
              </a:rPr>
              <a:t> Restaurant on-site</a:t>
            </a:r>
          </a:p>
          <a:p>
            <a:pPr>
              <a:lnSpc>
                <a:spcPts val="3000"/>
              </a:lnSpc>
            </a:pPr>
            <a:endParaRPr lang="en-US" sz="2500" spc="50">
              <a:solidFill>
                <a:srgbClr val="000000"/>
              </a:solidFill>
              <a:latin typeface="Lato 2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500" spc="50">
              <a:solidFill>
                <a:srgbClr val="000000"/>
              </a:solidFill>
              <a:latin typeface="Lato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13941" y="169211"/>
            <a:ext cx="5718196" cy="9954491"/>
          </a:xfrm>
          <a:prstGeom prst="rect">
            <a:avLst/>
          </a:prstGeom>
          <a:solidFill>
            <a:srgbClr val="333E7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8517" r="8517"/>
          <a:stretch>
            <a:fillRect/>
          </a:stretch>
        </p:blipFill>
        <p:spPr>
          <a:xfrm>
            <a:off x="154935" y="163298"/>
            <a:ext cx="5509039" cy="9960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850231" y="163298"/>
            <a:ext cx="6587539" cy="9954491"/>
          </a:xfrm>
          <a:prstGeom prst="rect">
            <a:avLst/>
          </a:prstGeom>
          <a:solidFill>
            <a:srgbClr val="FDF7E2"/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8870553"/>
            <a:ext cx="6279935" cy="775495"/>
            <a:chOff x="0" y="0"/>
            <a:chExt cx="8373247" cy="103399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8373247" cy="1033993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0794" y="282132"/>
              <a:ext cx="7180284" cy="42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379">
                  <a:solidFill>
                    <a:srgbClr val="FFFFFF"/>
                  </a:solidFill>
                  <a:latin typeface="Lato 1 Bold"/>
                </a:rPr>
                <a:t>TENUTA DEL BUONAMICO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91015" y="1028700"/>
            <a:ext cx="9433801" cy="7331311"/>
            <a:chOff x="0" y="0"/>
            <a:chExt cx="12578402" cy="9775081"/>
          </a:xfrm>
        </p:grpSpPr>
        <p:sp>
          <p:nvSpPr>
            <p:cNvPr id="9" name="TextBox 9"/>
            <p:cNvSpPr txBox="1"/>
            <p:nvPr/>
          </p:nvSpPr>
          <p:spPr>
            <a:xfrm>
              <a:off x="0" y="9365985"/>
              <a:ext cx="12578402" cy="439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3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296684"/>
              <a:ext cx="9240066" cy="6480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endParaRPr/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Sparkling Charmat Method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White Montecarlo Doc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Red Montecarlo Doc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Igt Toscana made with traditional 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        grapes like Sangiovese and 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        international ones like Pinot Blanc,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        Viognier, Cabernet Sauvignon,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        Syrah and Merlot</a:t>
              </a:r>
            </a:p>
            <a:p>
              <a:pPr>
                <a:lnSpc>
                  <a:spcPts val="3499"/>
                </a:lnSpc>
              </a:pPr>
              <a:endParaRPr lang="en-US" sz="2499" spc="49">
                <a:solidFill>
                  <a:srgbClr val="000000"/>
                </a:solidFill>
                <a:latin typeface="Lato 1"/>
              </a:endParaRPr>
            </a:p>
            <a:p>
              <a:pPr algn="l"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 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302960" cy="10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59"/>
                </a:lnSpc>
              </a:pPr>
              <a:r>
                <a:rPr lang="en-US" sz="4737">
                  <a:solidFill>
                    <a:srgbClr val="000000"/>
                  </a:solidFill>
                  <a:latin typeface="Libre Baskerville Bold"/>
                </a:rPr>
                <a:t>Our Wines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1591248"/>
              <a:ext cx="4430855" cy="191457"/>
            </a:xfrm>
            <a:prstGeom prst="rect">
              <a:avLst/>
            </a:prstGeom>
            <a:solidFill>
              <a:srgbClr val="EFB14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13198" t="5839" r="9313"/>
          <a:stretch>
            <a:fillRect/>
          </a:stretch>
        </p:blipFill>
        <p:spPr>
          <a:xfrm>
            <a:off x="12670870" y="169211"/>
            <a:ext cx="5461268" cy="99544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39371" y="169211"/>
            <a:ext cx="6692767" cy="9954491"/>
          </a:xfrm>
          <a:prstGeom prst="rect">
            <a:avLst/>
          </a:prstGeom>
          <a:solidFill>
            <a:srgbClr val="333E71"/>
          </a:solidFill>
        </p:spPr>
      </p:sp>
      <p:sp>
        <p:nvSpPr>
          <p:cNvPr id="3" name="AutoShape 3"/>
          <p:cNvSpPr/>
          <p:nvPr/>
        </p:nvSpPr>
        <p:spPr>
          <a:xfrm>
            <a:off x="5850231" y="163298"/>
            <a:ext cx="5342254" cy="9954491"/>
          </a:xfrm>
          <a:prstGeom prst="rect">
            <a:avLst/>
          </a:prstGeom>
          <a:solidFill>
            <a:srgbClr val="FDF7E2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8870553"/>
            <a:ext cx="6279935" cy="775495"/>
            <a:chOff x="0" y="0"/>
            <a:chExt cx="8373247" cy="103399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373247" cy="1033993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0794" y="282132"/>
              <a:ext cx="7180284" cy="42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379">
                  <a:solidFill>
                    <a:srgbClr val="FFFFFF"/>
                  </a:solidFill>
                  <a:latin typeface="Lato 1 Bold"/>
                </a:rPr>
                <a:t>TENUTA DEL BUONAMICO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9521" r="1" b="4086"/>
          <a:stretch>
            <a:fillRect/>
          </a:stretch>
        </p:blipFill>
        <p:spPr>
          <a:xfrm>
            <a:off x="224185" y="163298"/>
            <a:ext cx="10968300" cy="9954491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1439371" y="169211"/>
            <a:ext cx="6692767" cy="9954491"/>
          </a:xfrm>
          <a:prstGeom prst="rect">
            <a:avLst/>
          </a:prstGeom>
          <a:solidFill>
            <a:srgbClr val="FDF7E2"/>
          </a:solidFill>
        </p:spPr>
      </p:sp>
      <p:grpSp>
        <p:nvGrpSpPr>
          <p:cNvPr id="9" name="Group 9"/>
          <p:cNvGrpSpPr/>
          <p:nvPr/>
        </p:nvGrpSpPr>
        <p:grpSpPr>
          <a:xfrm>
            <a:off x="11996439" y="1488914"/>
            <a:ext cx="9433801" cy="8220112"/>
            <a:chOff x="0" y="0"/>
            <a:chExt cx="12578402" cy="1096015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551054"/>
              <a:ext cx="12578402" cy="439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3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96684"/>
              <a:ext cx="9240066" cy="7665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endParaRPr/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Wine Resort with 11 Deluxe Rooms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Gourmet Restaurant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Wellness Centre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Outdoor swimmingpool overlooking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       the vineyards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Wine tours &amp; vineyards walking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Free outdoor parking</a:t>
              </a:r>
            </a:p>
            <a:p>
              <a:pPr marL="539749" lvl="1" indent="-269875">
                <a:lnSpc>
                  <a:spcPts val="3499"/>
                </a:lnSpc>
                <a:buFont typeface="Arial"/>
                <a:buChar char="•"/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Repower electric charge service</a:t>
              </a:r>
            </a:p>
            <a:p>
              <a:pPr>
                <a:lnSpc>
                  <a:spcPts val="3499"/>
                </a:lnSpc>
              </a:pPr>
              <a:endParaRPr lang="en-US" sz="2499" spc="49">
                <a:solidFill>
                  <a:srgbClr val="000000"/>
                </a:solidFill>
                <a:latin typeface="Lato 1"/>
              </a:endParaRP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Lato 1"/>
                </a:rPr>
                <a:t>       </a:t>
              </a:r>
            </a:p>
            <a:p>
              <a:pPr>
                <a:lnSpc>
                  <a:spcPts val="3499"/>
                </a:lnSpc>
              </a:pPr>
              <a:endParaRPr lang="en-US" sz="2499" spc="49">
                <a:solidFill>
                  <a:srgbClr val="000000"/>
                </a:solidFill>
                <a:latin typeface="Lato 1"/>
              </a:endParaRPr>
            </a:p>
            <a:p>
              <a:pPr algn="l">
                <a:lnSpc>
                  <a:spcPts val="3499"/>
                </a:lnSpc>
              </a:pPr>
              <a:endParaRPr lang="en-US" sz="2499" spc="49">
                <a:solidFill>
                  <a:srgbClr val="000000"/>
                </a:solidFill>
                <a:latin typeface="Lato 1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302960" cy="1010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59"/>
                </a:lnSpc>
              </a:pPr>
              <a:r>
                <a:rPr lang="en-US" sz="4737">
                  <a:solidFill>
                    <a:srgbClr val="000000"/>
                  </a:solidFill>
                  <a:latin typeface="Libre Baskerville Bold"/>
                </a:rPr>
                <a:t>Our Hospitality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1591248"/>
              <a:ext cx="4430855" cy="191457"/>
            </a:xfrm>
            <a:prstGeom prst="rect">
              <a:avLst/>
            </a:prstGeom>
            <a:solidFill>
              <a:srgbClr val="EFB14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20207" t="2521" r="8188"/>
          <a:stretch>
            <a:fillRect/>
          </a:stretch>
        </p:blipFill>
        <p:spPr>
          <a:xfrm>
            <a:off x="224185" y="169211"/>
            <a:ext cx="10968300" cy="995449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219200" y="9061053"/>
            <a:ext cx="6279935" cy="775495"/>
            <a:chOff x="0" y="0"/>
            <a:chExt cx="8373247" cy="1033993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8373247" cy="1033993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0794" y="282132"/>
              <a:ext cx="7180284" cy="42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379">
                  <a:solidFill>
                    <a:srgbClr val="FFFFFF"/>
                  </a:solidFill>
                  <a:latin typeface="Lato 1 Bold"/>
                </a:rPr>
                <a:t>TENUTA DEL BUONAMICO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082" y="145473"/>
            <a:ext cx="18017836" cy="9996055"/>
          </a:xfrm>
          <a:prstGeom prst="rect">
            <a:avLst/>
          </a:prstGeom>
          <a:solidFill>
            <a:srgbClr val="FDF7E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629" y="2534730"/>
            <a:ext cx="2930006" cy="293000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22629" y="676772"/>
            <a:ext cx="9557327" cy="3026762"/>
            <a:chOff x="0" y="0"/>
            <a:chExt cx="12743103" cy="4035683"/>
          </a:xfrm>
        </p:grpSpPr>
        <p:sp>
          <p:nvSpPr>
            <p:cNvPr id="5" name="TextBox 5"/>
            <p:cNvSpPr txBox="1"/>
            <p:nvPr/>
          </p:nvSpPr>
          <p:spPr>
            <a:xfrm>
              <a:off x="0" y="3612204"/>
              <a:ext cx="12743103" cy="453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2464055" cy="1022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40"/>
                </a:lnSpc>
              </a:pPr>
              <a:r>
                <a:rPr lang="en-US" sz="4800">
                  <a:solidFill>
                    <a:srgbClr val="000000"/>
                  </a:solidFill>
                  <a:latin typeface="Libre Baskerville Bold"/>
                </a:rPr>
                <a:t>Our Awards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612084"/>
              <a:ext cx="4488873" cy="193964"/>
            </a:xfrm>
            <a:prstGeom prst="rect">
              <a:avLst/>
            </a:prstGeom>
            <a:solidFill>
              <a:srgbClr val="EFB14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8870553"/>
            <a:ext cx="6279935" cy="775495"/>
            <a:chOff x="0" y="0"/>
            <a:chExt cx="8373247" cy="1033993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8373247" cy="1033993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0794" y="282132"/>
              <a:ext cx="7180284" cy="42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379">
                  <a:solidFill>
                    <a:srgbClr val="FFFFFF"/>
                  </a:solidFill>
                  <a:latin typeface="Lato 1 Bold"/>
                </a:rPr>
                <a:t>TENUTA DEL BUONAMICO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67327" y="2534730"/>
            <a:ext cx="3512629" cy="9513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9288" b="1899"/>
          <a:stretch>
            <a:fillRect/>
          </a:stretch>
        </p:blipFill>
        <p:spPr>
          <a:xfrm>
            <a:off x="6936252" y="4611302"/>
            <a:ext cx="3440694" cy="3055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069353" y="2386087"/>
            <a:ext cx="3665477" cy="13174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5804" r="5804" b="6469"/>
          <a:stretch>
            <a:fillRect/>
          </a:stretch>
        </p:blipFill>
        <p:spPr>
          <a:xfrm>
            <a:off x="12475273" y="4611302"/>
            <a:ext cx="4853638" cy="275359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468621" y="6153052"/>
            <a:ext cx="4778664" cy="45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9"/>
              </a:lnSpc>
            </a:pPr>
            <a:r>
              <a:rPr lang="en-US" sz="2578">
                <a:solidFill>
                  <a:srgbClr val="000000"/>
                </a:solidFill>
                <a:latin typeface="Lato 2"/>
              </a:rPr>
              <a:t>Cercatoja IGT Toscana </a:t>
            </a:r>
            <a:r>
              <a:rPr lang="en-US" sz="2578">
                <a:solidFill>
                  <a:srgbClr val="000000"/>
                </a:solidFill>
                <a:latin typeface="Lato 2 Bold"/>
              </a:rPr>
              <a:t>93</a:t>
            </a:r>
            <a:r>
              <a:rPr lang="en-US" sz="2578">
                <a:solidFill>
                  <a:srgbClr val="000000"/>
                </a:solidFill>
                <a:latin typeface="Lato 2"/>
              </a:rPr>
              <a:t>/100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2629" y="5781675"/>
            <a:ext cx="4778664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Il Fortino IGT Toscana </a:t>
            </a:r>
            <a:r>
              <a:rPr lang="en-US" sz="2499">
                <a:solidFill>
                  <a:srgbClr val="000000"/>
                </a:solidFill>
                <a:latin typeface="Lato 2 Bold"/>
              </a:rPr>
              <a:t>94</a:t>
            </a:r>
            <a:r>
              <a:rPr lang="en-US" sz="2499">
                <a:solidFill>
                  <a:srgbClr val="000000"/>
                </a:solidFill>
                <a:latin typeface="Lato 2"/>
              </a:rPr>
              <a:t>/100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2629" y="6555473"/>
            <a:ext cx="4369296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Dea Rosa IGT Toscana  </a:t>
            </a:r>
            <a:r>
              <a:rPr lang="en-US" sz="2499">
                <a:solidFill>
                  <a:srgbClr val="000000"/>
                </a:solidFill>
                <a:latin typeface="Lato 2 Bold"/>
              </a:rPr>
              <a:t>91</a:t>
            </a:r>
            <a:r>
              <a:rPr lang="en-US" sz="2499">
                <a:solidFill>
                  <a:srgbClr val="000000"/>
                </a:solidFill>
                <a:latin typeface="Lato 2"/>
              </a:rPr>
              <a:t>/100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2555" y="6936375"/>
            <a:ext cx="4770686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Mio Viognier IGT Toscana </a:t>
            </a:r>
            <a:r>
              <a:rPr lang="en-US" sz="2499">
                <a:solidFill>
                  <a:srgbClr val="000000"/>
                </a:solidFill>
                <a:latin typeface="Lato 2 Bold"/>
              </a:rPr>
              <a:t>91</a:t>
            </a:r>
            <a:r>
              <a:rPr lang="en-US" sz="2499">
                <a:solidFill>
                  <a:srgbClr val="000000"/>
                </a:solidFill>
                <a:latin typeface="Lato 2"/>
              </a:rPr>
              <a:t>/100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2555" y="7317277"/>
            <a:ext cx="4470797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Montecarlo Bianco Doo </a:t>
            </a:r>
            <a:r>
              <a:rPr lang="en-US" sz="2499">
                <a:solidFill>
                  <a:srgbClr val="000000"/>
                </a:solidFill>
                <a:latin typeface="Lato 2 Bold"/>
              </a:rPr>
              <a:t>91</a:t>
            </a:r>
            <a:r>
              <a:rPr lang="en-US" sz="2499">
                <a:solidFill>
                  <a:srgbClr val="000000"/>
                </a:solidFill>
                <a:latin typeface="Lato 2"/>
              </a:rPr>
              <a:t>/100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2555" y="7698178"/>
            <a:ext cx="5229225" cy="428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Vivi Vermentino IGT Toscana </a:t>
            </a:r>
            <a:r>
              <a:rPr lang="en-US" sz="2499">
                <a:solidFill>
                  <a:srgbClr val="000000"/>
                </a:solidFill>
                <a:latin typeface="Lato 2 Bold"/>
              </a:rPr>
              <a:t>90</a:t>
            </a:r>
            <a:r>
              <a:rPr lang="en-US" sz="2499">
                <a:solidFill>
                  <a:srgbClr val="000000"/>
                </a:solidFill>
                <a:latin typeface="Lato 2"/>
              </a:rPr>
              <a:t>/100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48505" y="3758975"/>
            <a:ext cx="5674668" cy="433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</a:pPr>
            <a:r>
              <a:rPr lang="en-US" sz="2534">
                <a:solidFill>
                  <a:srgbClr val="000000"/>
                </a:solidFill>
                <a:latin typeface="Lato 2"/>
              </a:rPr>
              <a:t>Spumante Particolare Brut Rosé </a:t>
            </a:r>
            <a:r>
              <a:rPr lang="en-US" sz="2534">
                <a:solidFill>
                  <a:srgbClr val="000000"/>
                </a:solidFill>
                <a:latin typeface="Lato 2 Bold"/>
              </a:rPr>
              <a:t>91/</a:t>
            </a:r>
            <a:r>
              <a:rPr lang="en-US" sz="2534">
                <a:solidFill>
                  <a:srgbClr val="000000"/>
                </a:solidFill>
                <a:latin typeface="Lato 2"/>
              </a:rPr>
              <a:t>100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54136" y="7698178"/>
            <a:ext cx="4863405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Cercatoja IGT Toscana </a:t>
            </a:r>
            <a:r>
              <a:rPr lang="en-US" sz="2499">
                <a:solidFill>
                  <a:srgbClr val="000000"/>
                </a:solidFill>
                <a:latin typeface="Lato 2 Bold"/>
              </a:rPr>
              <a:t>Gold</a:t>
            </a:r>
            <a:r>
              <a:rPr lang="en-US" sz="2499">
                <a:solidFill>
                  <a:srgbClr val="000000"/>
                </a:solidFill>
                <a:latin typeface="Lato 2"/>
              </a:rPr>
              <a:t> Medal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923788" y="3758975"/>
            <a:ext cx="4298007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Cercatoja IGT Toscana </a:t>
            </a:r>
            <a:r>
              <a:rPr lang="en-US" sz="2499">
                <a:solidFill>
                  <a:srgbClr val="000000"/>
                </a:solidFill>
                <a:latin typeface="Lato 2 Bold"/>
              </a:rPr>
              <a:t>94</a:t>
            </a:r>
            <a:r>
              <a:rPr lang="en-US" sz="2499">
                <a:solidFill>
                  <a:srgbClr val="000000"/>
                </a:solidFill>
                <a:latin typeface="Lato 2"/>
              </a:rPr>
              <a:t>/100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64269" y="7619411"/>
            <a:ext cx="5417046" cy="42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ato 2"/>
              </a:rPr>
              <a:t>Best Rosé Sparkling - Charmat Method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6843"/>
          <a:stretch>
            <a:fillRect/>
          </a:stretch>
        </p:blipFill>
        <p:spPr>
          <a:xfrm>
            <a:off x="154935" y="163298"/>
            <a:ext cx="17978130" cy="99604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242" t="16564" b="8012"/>
          <a:stretch>
            <a:fillRect/>
          </a:stretch>
        </p:blipFill>
        <p:spPr>
          <a:xfrm>
            <a:off x="154935" y="163298"/>
            <a:ext cx="17978130" cy="996040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54935" y="912439"/>
            <a:ext cx="18442935" cy="4231061"/>
            <a:chOff x="0" y="0"/>
            <a:chExt cx="24590580" cy="5641414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4590580" cy="5641414"/>
            </a:xfrm>
            <a:prstGeom prst="rect">
              <a:avLst/>
            </a:prstGeom>
            <a:solidFill>
              <a:srgbClr val="333E7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935150" y="626129"/>
              <a:ext cx="12720280" cy="757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spc="679">
                  <a:solidFill>
                    <a:srgbClr val="EFB145"/>
                  </a:solidFill>
                  <a:latin typeface="Lato 1 Bold"/>
                </a:rPr>
                <a:t>THANKS FOR YOUR ATTENTION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08507" y="2641319"/>
            <a:ext cx="4329559" cy="687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9"/>
              </a:lnSpc>
            </a:pPr>
            <a:r>
              <a:rPr lang="en-US" sz="3949" u="sng">
                <a:solidFill>
                  <a:srgbClr val="EFB145"/>
                </a:solidFill>
                <a:latin typeface="Lato 1 Bold"/>
              </a:rPr>
              <a:t>www.buonamico.it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50288" y="3917653"/>
            <a:ext cx="7032490" cy="60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8"/>
              </a:lnSpc>
            </a:pPr>
            <a:r>
              <a:rPr lang="en-US" sz="3691" u="sng" dirty="0">
                <a:solidFill>
                  <a:srgbClr val="EFB145"/>
                </a:solidFill>
                <a:latin typeface="Lato 1 Bold"/>
              </a:rPr>
              <a:t>eugeniofontana@buonamico.com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Personalizzato</PresentationFormat>
  <Paragraphs>78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Lato 2</vt:lpstr>
      <vt:lpstr>Arial</vt:lpstr>
      <vt:lpstr>Lato 2 Bold</vt:lpstr>
      <vt:lpstr>Lato 1</vt:lpstr>
      <vt:lpstr>Calibri</vt:lpstr>
      <vt:lpstr>Libre Baskerville Bold</vt:lpstr>
      <vt:lpstr>Lato Heavy Bold</vt:lpstr>
      <vt:lpstr>Lato 1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Tenuta del Buonamico Presentation</dc:title>
  <cp:lastModifiedBy>zaj</cp:lastModifiedBy>
  <cp:revision>2</cp:revision>
  <dcterms:created xsi:type="dcterms:W3CDTF">2006-08-16T00:00:00Z</dcterms:created>
  <dcterms:modified xsi:type="dcterms:W3CDTF">2021-10-14T11:10:47Z</dcterms:modified>
  <dc:identifier>DAEsmkY3FOs</dc:identifier>
</cp:coreProperties>
</file>