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7" r:id="rId2"/>
    <p:sldId id="311" r:id="rId3"/>
    <p:sldId id="313" r:id="rId4"/>
    <p:sldId id="321" r:id="rId5"/>
    <p:sldId id="310" r:id="rId6"/>
    <p:sldId id="312" r:id="rId7"/>
    <p:sldId id="322" r:id="rId8"/>
    <p:sldId id="323" r:id="rId9"/>
  </p:sldIdLst>
  <p:sldSz cx="12192000" cy="6858000"/>
  <p:notesSz cx="6797675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8E0D3"/>
    <a:srgbClr val="C16FAC"/>
    <a:srgbClr val="EC7320"/>
    <a:srgbClr val="2B954E"/>
    <a:srgbClr val="BC8F00"/>
    <a:srgbClr val="FFB9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5" autoAdjust="0"/>
    <p:restoredTop sz="96370" autoAdjust="0"/>
  </p:normalViewPr>
  <p:slideViewPr>
    <p:cSldViewPr snapToGrid="0">
      <p:cViewPr varScale="1">
        <p:scale>
          <a:sx n="110" d="100"/>
          <a:sy n="110" d="100"/>
        </p:scale>
        <p:origin x="60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55200E9-1A42-4055-A04D-D513AFF93D2E}" type="datetimeFigureOut">
              <a:rPr lang="en-US"/>
              <a:pPr>
                <a:defRPr/>
              </a:pPr>
              <a:t>7/18/2017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989D8C4-E512-4484-8D37-FCE3793F89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89D8C4-E512-4484-8D37-FCE3793F896E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8859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89D8C4-E512-4484-8D37-FCE3793F896E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5519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492E67-84A1-4630-9377-F2EF9BA6EAC8}" type="datetime1">
              <a:rPr lang="en-US" smtClean="0"/>
              <a:t>7/18/2017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F08F43-D38E-40B4-AF1B-2A303D87CB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849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92AD62-F227-4E3B-AD85-B7DB6792EF9A}" type="datetime1">
              <a:rPr lang="en-US" smtClean="0"/>
              <a:t>7/18/2017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FD5984-73BA-46AA-9EEB-1DAA569308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850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95FC45-1FCB-4F4F-963A-22CA1483A0E2}" type="datetime1">
              <a:rPr lang="en-US" smtClean="0"/>
              <a:t>7/18/2017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C9AEB7-C2DD-4F7D-BA99-E5C74E2389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770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7E24EB-0A99-4599-8646-7F72A75EEF6C}" type="datetime1">
              <a:rPr lang="en-US" smtClean="0"/>
              <a:t>7/18/2017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3FB8A3-ACB4-4EB6-9695-FDE56B4FD9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282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A787EA-E574-4B08-918A-8646E12A4B54}" type="datetime1">
              <a:rPr lang="en-US" smtClean="0"/>
              <a:t>7/18/2017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70C645-EDF8-4C79-BC6C-E16B4103F7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679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BF84A3-E7CE-4479-9F88-454893C59C55}" type="datetime1">
              <a:rPr lang="en-US" smtClean="0"/>
              <a:t>7/18/2017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BF06E2-C620-4AB7-ADC7-B5C2CB53B6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74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942636-CBAA-4691-8E5A-3CB01BEC3C8A}" type="datetime1">
              <a:rPr lang="en-US" smtClean="0"/>
              <a:t>7/18/2017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AD5B9D-566B-4FC9-AB72-CC82BD3939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72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C5A808-980C-4046-AA04-68C498A90D72}" type="datetime1">
              <a:rPr lang="en-US" smtClean="0"/>
              <a:t>7/18/2017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E9D444-AD21-48FA-8FFA-E8259BD0E8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927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BF49B2-8945-492C-9267-5DC2A3697768}" type="datetime1">
              <a:rPr lang="en-US" smtClean="0"/>
              <a:t>7/18/2017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82C5BE-5476-4A72-A287-EB7ABB712E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093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C21D6A-EA84-48FE-9EE6-5619D7889FDA}" type="datetime1">
              <a:rPr lang="en-US" smtClean="0"/>
              <a:t>7/18/2017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CB31F3-1306-4DAD-BD44-7253E6883E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478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06F594-45F6-4E22-9C2F-CF0A38857F39}" type="datetime1">
              <a:rPr lang="en-US" smtClean="0"/>
              <a:t>7/18/2017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47C551-BA9A-47F6-A3C1-2336AC2632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19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7E8B99D-0FA7-43EB-8572-BBB220D7A3AD}" type="datetime1">
              <a:rPr lang="en-US" smtClean="0"/>
              <a:t>7/18/2017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011CE45-D775-4A39-957C-A03980ED6C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object 5"/>
          <p:cNvSpPr>
            <a:spLocks noChangeArrowheads="1"/>
          </p:cNvSpPr>
          <p:nvPr/>
        </p:nvSpPr>
        <p:spPr bwMode="auto">
          <a:xfrm>
            <a:off x="1874838" y="3160713"/>
            <a:ext cx="8216900" cy="18415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76" name="object 4"/>
          <p:cNvSpPr txBox="1">
            <a:spLocks noChangeArrowheads="1"/>
          </p:cNvSpPr>
          <p:nvPr/>
        </p:nvSpPr>
        <p:spPr bwMode="auto">
          <a:xfrm>
            <a:off x="1874838" y="2457222"/>
            <a:ext cx="883126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it-IT" altLang="en-US" sz="3000" b="1" dirty="0">
                <a:solidFill>
                  <a:srgbClr val="0046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Piano</a:t>
            </a:r>
            <a:r>
              <a:rPr lang="it-IT" altLang="en-US" sz="3000" b="1" i="1" dirty="0">
                <a:solidFill>
                  <a:srgbClr val="0046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altLang="en-US" sz="3000" b="1" dirty="0">
                <a:solidFill>
                  <a:srgbClr val="0046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straordinario</a:t>
            </a:r>
            <a:r>
              <a:rPr lang="it-IT" altLang="en-US" sz="3000" dirty="0">
                <a:solidFill>
                  <a:srgbClr val="0046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altLang="en-US" sz="3000" b="1" dirty="0">
                <a:solidFill>
                  <a:srgbClr val="0046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2017</a:t>
            </a:r>
          </a:p>
        </p:txBody>
      </p:sp>
      <p:pic>
        <p:nvPicPr>
          <p:cNvPr id="3079" name="Immagine 1" descr="Ritaglio schermata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1238" y="3482961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2752" y="4249133"/>
            <a:ext cx="2797030" cy="146067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4"/>
          <p:cNvSpPr txBox="1">
            <a:spLocks/>
          </p:cNvSpPr>
          <p:nvPr/>
        </p:nvSpPr>
        <p:spPr>
          <a:xfrm>
            <a:off x="425450" y="414338"/>
            <a:ext cx="9716840" cy="571500"/>
          </a:xfrm>
          <a:prstGeom prst="rect">
            <a:avLst/>
          </a:prstGeom>
        </p:spPr>
        <p:txBody>
          <a:bodyPr tIns="286511"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0815"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3200" spc="-5" dirty="0">
                <a:solidFill>
                  <a:srgbClr val="1F49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Lo stanziamento del Piano straordinario 2017</a:t>
            </a:r>
            <a:endParaRPr lang="it-IT" sz="3200" spc="-5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92" name="object 2"/>
          <p:cNvSpPr>
            <a:spLocks/>
          </p:cNvSpPr>
          <p:nvPr/>
        </p:nvSpPr>
        <p:spPr bwMode="auto">
          <a:xfrm flipV="1">
            <a:off x="698500" y="1019175"/>
            <a:ext cx="10823575" cy="46038"/>
          </a:xfrm>
          <a:custGeom>
            <a:avLst/>
            <a:gdLst>
              <a:gd name="T0" fmla="*/ 0 w 8997950"/>
              <a:gd name="T1" fmla="*/ 0 h 45719"/>
              <a:gd name="T2" fmla="*/ 39439585 w 8997950"/>
              <a:gd name="T3" fmla="*/ 0 h 45719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8997950" h="45719">
                <a:moveTo>
                  <a:pt x="0" y="0"/>
                </a:moveTo>
                <a:lnTo>
                  <a:pt x="8997696" y="0"/>
                </a:lnTo>
              </a:path>
            </a:pathLst>
          </a:custGeom>
          <a:noFill/>
          <a:ln w="18287">
            <a:solidFill>
              <a:srgbClr val="172F7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pic>
        <p:nvPicPr>
          <p:cNvPr id="12312" name="Picture 2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0488" y="319088"/>
            <a:ext cx="1271587" cy="66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3FB8A3-ACB4-4EB6-9695-FDE56B4FD96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4350889" y="1405679"/>
            <a:ext cx="2824975" cy="2809269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6000" b="1" dirty="0">
                <a:latin typeface="Arial" panose="020B0604020202020204" pitchFamily="34" charset="0"/>
                <a:cs typeface="Arial" panose="020B0604020202020204" pitchFamily="34" charset="0"/>
              </a:rPr>
              <a:t>148</a:t>
            </a:r>
          </a:p>
        </p:txBody>
      </p:sp>
      <p:sp>
        <p:nvSpPr>
          <p:cNvPr id="23" name="object 4"/>
          <p:cNvSpPr txBox="1">
            <a:spLocks/>
          </p:cNvSpPr>
          <p:nvPr/>
        </p:nvSpPr>
        <p:spPr>
          <a:xfrm>
            <a:off x="5328861" y="3052865"/>
            <a:ext cx="869029" cy="331955"/>
          </a:xfrm>
          <a:prstGeom prst="rect">
            <a:avLst/>
          </a:prstGeom>
        </p:spPr>
        <p:txBody>
          <a:bodyPr tIns="286511"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0815"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100" spc="-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milioni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098386" y="4638546"/>
            <a:ext cx="10199007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Legge di Bilancio 2017 ha previsto 148 milioni per l’ultima annualità del Piano Straordinario </a:t>
            </a:r>
          </a:p>
          <a:p>
            <a:r>
              <a:rPr lang="it-IT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 la Promozione del Made in Italy e l’Attrazione degli Investimenti previsto dalla Legge 164 dell’11 nov. 2014  (legge di conversione del D.L. 133 del 12 set. 2014, cosiddetto “Sblocca Italia”)</a:t>
            </a:r>
          </a:p>
          <a:p>
            <a:r>
              <a:rPr lang="it-IT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it-IT" sz="2800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80660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rrow: Right 2"/>
          <p:cNvSpPr/>
          <p:nvPr/>
        </p:nvSpPr>
        <p:spPr>
          <a:xfrm>
            <a:off x="2954346" y="3108960"/>
            <a:ext cx="1556693" cy="2032713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object 4"/>
          <p:cNvSpPr txBox="1">
            <a:spLocks/>
          </p:cNvSpPr>
          <p:nvPr/>
        </p:nvSpPr>
        <p:spPr>
          <a:xfrm>
            <a:off x="231489" y="414338"/>
            <a:ext cx="9825038" cy="571500"/>
          </a:xfrm>
          <a:prstGeom prst="rect">
            <a:avLst/>
          </a:prstGeom>
        </p:spPr>
        <p:txBody>
          <a:bodyPr tIns="286511"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0815"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3200" spc="-5" dirty="0">
                <a:solidFill>
                  <a:srgbClr val="1F49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Linee di intervento del </a:t>
            </a:r>
            <a:r>
              <a:rPr lang="it-IT" sz="3200" spc="-5" dirty="0">
                <a:solidFill>
                  <a:srgbClr val="1F497C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Piano Straordinario 2017</a:t>
            </a:r>
            <a:r>
              <a:rPr lang="it-IT" sz="3200" b="1" spc="-5" dirty="0">
                <a:solidFill>
                  <a:srgbClr val="1F49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2292" name="object 2"/>
          <p:cNvSpPr>
            <a:spLocks/>
          </p:cNvSpPr>
          <p:nvPr/>
        </p:nvSpPr>
        <p:spPr bwMode="auto">
          <a:xfrm flipV="1">
            <a:off x="698500" y="1019175"/>
            <a:ext cx="10823575" cy="46038"/>
          </a:xfrm>
          <a:custGeom>
            <a:avLst/>
            <a:gdLst>
              <a:gd name="T0" fmla="*/ 0 w 8997950"/>
              <a:gd name="T1" fmla="*/ 0 h 45719"/>
              <a:gd name="T2" fmla="*/ 39439585 w 8997950"/>
              <a:gd name="T3" fmla="*/ 0 h 45719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8997950" h="45719">
                <a:moveTo>
                  <a:pt x="0" y="0"/>
                </a:moveTo>
                <a:lnTo>
                  <a:pt x="8997696" y="0"/>
                </a:lnTo>
              </a:path>
            </a:pathLst>
          </a:custGeom>
          <a:noFill/>
          <a:ln w="18287">
            <a:solidFill>
              <a:srgbClr val="172F7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pic>
        <p:nvPicPr>
          <p:cNvPr id="12312" name="Picture 2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0488" y="319088"/>
            <a:ext cx="1271587" cy="66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object 4"/>
          <p:cNvSpPr txBox="1">
            <a:spLocks/>
          </p:cNvSpPr>
          <p:nvPr/>
        </p:nvSpPr>
        <p:spPr>
          <a:xfrm>
            <a:off x="192209" y="967400"/>
            <a:ext cx="11836156" cy="923197"/>
          </a:xfrm>
          <a:prstGeom prst="rect">
            <a:avLst/>
          </a:prstGeom>
        </p:spPr>
        <p:txBody>
          <a:bodyPr tIns="286511"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0815"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spc="-5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 decreto interministeriale di riparto dei fondi (DM 13 aprile 2017) prevede i seguenti finanziamenti delle linee di intervento del Piano straordinario previste dalla</a:t>
            </a:r>
            <a:r>
              <a:rPr lang="it-IT" sz="1600" spc="-5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Legge 164 dell’11 nov. 2014  (legge di conversione del D.L. 133 del 12 set. 2014, cosiddetto “Sblocca Italia”)</a:t>
            </a:r>
            <a:r>
              <a:rPr lang="it-IT" sz="1600" spc="-5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it-IT" sz="2000" spc="-5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9496209" y="6468768"/>
            <a:ext cx="2743200" cy="365125"/>
          </a:xfrm>
        </p:spPr>
        <p:txBody>
          <a:bodyPr/>
          <a:lstStyle/>
          <a:p>
            <a:pPr>
              <a:defRPr/>
            </a:pPr>
            <a:fld id="{8B3FB8A3-ACB4-4EB6-9695-FDE56B4FD96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609729" y="2898512"/>
            <a:ext cx="2522695" cy="2409731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7200" b="1" dirty="0">
                <a:latin typeface="Arial" panose="020B0604020202020204" pitchFamily="34" charset="0"/>
                <a:cs typeface="Arial" panose="020B0604020202020204" pitchFamily="34" charset="0"/>
              </a:rPr>
              <a:t>148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25450" y="2439803"/>
            <a:ext cx="30219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Piano Straordinario 2017</a:t>
            </a:r>
          </a:p>
        </p:txBody>
      </p:sp>
      <p:sp>
        <p:nvSpPr>
          <p:cNvPr id="11" name="object 4"/>
          <p:cNvSpPr txBox="1">
            <a:spLocks/>
          </p:cNvSpPr>
          <p:nvPr/>
        </p:nvSpPr>
        <p:spPr>
          <a:xfrm>
            <a:off x="1436561" y="4412041"/>
            <a:ext cx="869029" cy="331955"/>
          </a:xfrm>
          <a:prstGeom prst="rect">
            <a:avLst/>
          </a:prstGeom>
        </p:spPr>
        <p:txBody>
          <a:bodyPr tIns="286511"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0815"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100" spc="-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milioni</a:t>
            </a:r>
          </a:p>
        </p:txBody>
      </p:sp>
      <p:sp>
        <p:nvSpPr>
          <p:cNvPr id="4" name="Rectangle: Rounded Corners 3"/>
          <p:cNvSpPr/>
          <p:nvPr/>
        </p:nvSpPr>
        <p:spPr>
          <a:xfrm>
            <a:off x="5094520" y="2255082"/>
            <a:ext cx="3917804" cy="41967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Potenziamento fiere italiane</a:t>
            </a:r>
          </a:p>
        </p:txBody>
      </p:sp>
      <p:sp>
        <p:nvSpPr>
          <p:cNvPr id="12" name="Rectangle: Rounded Corners 11"/>
          <p:cNvSpPr/>
          <p:nvPr/>
        </p:nvSpPr>
        <p:spPr>
          <a:xfrm>
            <a:off x="5094520" y="2748346"/>
            <a:ext cx="3917804" cy="41967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Valorizzazione delle produzioni di eccellenza</a:t>
            </a:r>
          </a:p>
        </p:txBody>
      </p:sp>
      <p:sp>
        <p:nvSpPr>
          <p:cNvPr id="13" name="Rectangle: Rounded Corners 12"/>
          <p:cNvSpPr/>
          <p:nvPr/>
        </p:nvSpPr>
        <p:spPr>
          <a:xfrm>
            <a:off x="5094520" y="1770122"/>
            <a:ext cx="3917804" cy="41967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Formazione e informazione per le PMI</a:t>
            </a:r>
          </a:p>
        </p:txBody>
      </p:sp>
      <p:sp>
        <p:nvSpPr>
          <p:cNvPr id="19" name="Rectangle: Rounded Corners 18"/>
          <p:cNvSpPr/>
          <p:nvPr/>
        </p:nvSpPr>
        <p:spPr>
          <a:xfrm>
            <a:off x="5094522" y="4771391"/>
            <a:ext cx="3917802" cy="45583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Realizzazione di tipologie promozionali innovative</a:t>
            </a:r>
          </a:p>
        </p:txBody>
      </p:sp>
      <p:sp>
        <p:nvSpPr>
          <p:cNvPr id="20" name="Rectangle: Rounded Corners 19"/>
          <p:cNvSpPr/>
          <p:nvPr/>
        </p:nvSpPr>
        <p:spPr>
          <a:xfrm>
            <a:off x="5094520" y="3258346"/>
            <a:ext cx="3917804" cy="41967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Azioni con le GDO</a:t>
            </a:r>
          </a:p>
        </p:txBody>
      </p:sp>
      <p:sp>
        <p:nvSpPr>
          <p:cNvPr id="21" name="Rectangle: Rounded Corners 20"/>
          <p:cNvSpPr/>
          <p:nvPr/>
        </p:nvSpPr>
        <p:spPr>
          <a:xfrm>
            <a:off x="5094520" y="3759600"/>
            <a:ext cx="3917804" cy="41967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Azioni di Comunicazione strategica </a:t>
            </a:r>
            <a:endParaRPr lang="it-IT" sz="14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ctangle: Rounded Corners 21"/>
          <p:cNvSpPr/>
          <p:nvPr/>
        </p:nvSpPr>
        <p:spPr>
          <a:xfrm>
            <a:off x="5094520" y="4257090"/>
            <a:ext cx="3917804" cy="41967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Sostegno all’utilizzo dell’ e-commerce</a:t>
            </a:r>
          </a:p>
        </p:txBody>
      </p:sp>
      <p:sp>
        <p:nvSpPr>
          <p:cNvPr id="25" name="Rectangle: Rounded Corners 24"/>
          <p:cNvSpPr/>
          <p:nvPr/>
        </p:nvSpPr>
        <p:spPr>
          <a:xfrm>
            <a:off x="5094522" y="5321855"/>
            <a:ext cx="3917802" cy="4370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Rafforzamento MPMI (Contributi voucher)</a:t>
            </a:r>
            <a:endParaRPr lang="it-IT" sz="14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: Rounded Corners 17"/>
          <p:cNvSpPr/>
          <p:nvPr/>
        </p:nvSpPr>
        <p:spPr>
          <a:xfrm>
            <a:off x="9082478" y="1770122"/>
            <a:ext cx="1142999" cy="419675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4,6</a:t>
            </a:r>
          </a:p>
        </p:txBody>
      </p:sp>
      <p:sp>
        <p:nvSpPr>
          <p:cNvPr id="57" name="Rectangle: Rounded Corners 56"/>
          <p:cNvSpPr/>
          <p:nvPr/>
        </p:nvSpPr>
        <p:spPr>
          <a:xfrm>
            <a:off x="5094520" y="5837949"/>
            <a:ext cx="3917802" cy="42351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Misure per l’attrazione degli investimenti</a:t>
            </a:r>
            <a:endParaRPr lang="it-IT" sz="14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Rectangle: Rounded Corners 57"/>
          <p:cNvSpPr/>
          <p:nvPr/>
        </p:nvSpPr>
        <p:spPr>
          <a:xfrm>
            <a:off x="9082478" y="2255081"/>
            <a:ext cx="1142999" cy="419675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33,5</a:t>
            </a:r>
          </a:p>
        </p:txBody>
      </p:sp>
      <p:sp>
        <p:nvSpPr>
          <p:cNvPr id="59" name="Rectangle: Rounded Corners 58"/>
          <p:cNvSpPr/>
          <p:nvPr/>
        </p:nvSpPr>
        <p:spPr>
          <a:xfrm>
            <a:off x="9082478" y="2737797"/>
            <a:ext cx="1142999" cy="419675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6,1</a:t>
            </a:r>
          </a:p>
        </p:txBody>
      </p:sp>
      <p:sp>
        <p:nvSpPr>
          <p:cNvPr id="60" name="Rectangle: Rounded Corners 59"/>
          <p:cNvSpPr/>
          <p:nvPr/>
        </p:nvSpPr>
        <p:spPr>
          <a:xfrm>
            <a:off x="9082478" y="3258345"/>
            <a:ext cx="1142999" cy="419675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19,4</a:t>
            </a:r>
          </a:p>
        </p:txBody>
      </p:sp>
      <p:sp>
        <p:nvSpPr>
          <p:cNvPr id="61" name="Rectangle: Rounded Corners 60"/>
          <p:cNvSpPr/>
          <p:nvPr/>
        </p:nvSpPr>
        <p:spPr>
          <a:xfrm>
            <a:off x="9082478" y="3759600"/>
            <a:ext cx="1142999" cy="419675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12,9</a:t>
            </a:r>
          </a:p>
        </p:txBody>
      </p:sp>
      <p:sp>
        <p:nvSpPr>
          <p:cNvPr id="62" name="Rectangle: Rounded Corners 61"/>
          <p:cNvSpPr/>
          <p:nvPr/>
        </p:nvSpPr>
        <p:spPr>
          <a:xfrm>
            <a:off x="9082478" y="4257090"/>
            <a:ext cx="1142999" cy="419675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9,5</a:t>
            </a:r>
          </a:p>
        </p:txBody>
      </p:sp>
      <p:sp>
        <p:nvSpPr>
          <p:cNvPr id="79" name="Rectangle: Rounded Corners 78"/>
          <p:cNvSpPr/>
          <p:nvPr/>
        </p:nvSpPr>
        <p:spPr>
          <a:xfrm>
            <a:off x="9082478" y="4771391"/>
            <a:ext cx="1142999" cy="419675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36,5</a:t>
            </a:r>
          </a:p>
        </p:txBody>
      </p:sp>
      <p:sp>
        <p:nvSpPr>
          <p:cNvPr id="80" name="Rectangle: Rounded Corners 79"/>
          <p:cNvSpPr/>
          <p:nvPr/>
        </p:nvSpPr>
        <p:spPr>
          <a:xfrm>
            <a:off x="9082478" y="5311595"/>
            <a:ext cx="1142999" cy="419675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</a:p>
        </p:txBody>
      </p:sp>
      <p:sp>
        <p:nvSpPr>
          <p:cNvPr id="81" name="Rectangle: Rounded Corners 80"/>
          <p:cNvSpPr/>
          <p:nvPr/>
        </p:nvSpPr>
        <p:spPr>
          <a:xfrm>
            <a:off x="9082478" y="5837949"/>
            <a:ext cx="1142999" cy="419675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82" name="Rectangle: Rounded Corners 81"/>
          <p:cNvSpPr/>
          <p:nvPr/>
        </p:nvSpPr>
        <p:spPr>
          <a:xfrm>
            <a:off x="5094520" y="6339990"/>
            <a:ext cx="3917802" cy="25755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Fondo di riserva</a:t>
            </a:r>
            <a:endParaRPr lang="it-IT" sz="12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Rectangle: Rounded Corners 82"/>
          <p:cNvSpPr/>
          <p:nvPr/>
        </p:nvSpPr>
        <p:spPr>
          <a:xfrm>
            <a:off x="9082478" y="6339990"/>
            <a:ext cx="1142999" cy="255221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0,5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10295631" y="3795137"/>
            <a:ext cx="13708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9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Comprende 6,5 milioni </a:t>
            </a:r>
          </a:p>
          <a:p>
            <a:r>
              <a:rPr lang="it-IT" sz="9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destinati ad altri enti 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10295631" y="5412747"/>
            <a:ext cx="126829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9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Fondi gestiti dal Mise</a:t>
            </a:r>
          </a:p>
        </p:txBody>
      </p:sp>
      <p:sp>
        <p:nvSpPr>
          <p:cNvPr id="33" name="Rectangle: Rounded Corners 32"/>
          <p:cNvSpPr/>
          <p:nvPr/>
        </p:nvSpPr>
        <p:spPr>
          <a:xfrm>
            <a:off x="4602006" y="1778831"/>
            <a:ext cx="422360" cy="41967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34" name="Rectangle: Rounded Corners 33"/>
          <p:cNvSpPr/>
          <p:nvPr/>
        </p:nvSpPr>
        <p:spPr>
          <a:xfrm>
            <a:off x="4602006" y="2255081"/>
            <a:ext cx="422360" cy="41967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35" name="Rectangle: Rounded Corners 34"/>
          <p:cNvSpPr/>
          <p:nvPr/>
        </p:nvSpPr>
        <p:spPr>
          <a:xfrm>
            <a:off x="4602006" y="2752142"/>
            <a:ext cx="422360" cy="41967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36" name="Rectangle: Rounded Corners 35"/>
          <p:cNvSpPr/>
          <p:nvPr/>
        </p:nvSpPr>
        <p:spPr>
          <a:xfrm>
            <a:off x="4602006" y="3266443"/>
            <a:ext cx="422360" cy="41967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sp>
        <p:nvSpPr>
          <p:cNvPr id="37" name="Rectangle: Rounded Corners 36"/>
          <p:cNvSpPr/>
          <p:nvPr/>
        </p:nvSpPr>
        <p:spPr>
          <a:xfrm>
            <a:off x="4602006" y="3780744"/>
            <a:ext cx="422360" cy="41967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</a:p>
        </p:txBody>
      </p:sp>
      <p:sp>
        <p:nvSpPr>
          <p:cNvPr id="38" name="Rectangle: Rounded Corners 37"/>
          <p:cNvSpPr/>
          <p:nvPr/>
        </p:nvSpPr>
        <p:spPr>
          <a:xfrm>
            <a:off x="4602006" y="4256430"/>
            <a:ext cx="422360" cy="41967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</a:p>
        </p:txBody>
      </p:sp>
      <p:sp>
        <p:nvSpPr>
          <p:cNvPr id="39" name="Rectangle: Rounded Corners 38"/>
          <p:cNvSpPr/>
          <p:nvPr/>
        </p:nvSpPr>
        <p:spPr>
          <a:xfrm>
            <a:off x="4602006" y="4807554"/>
            <a:ext cx="422360" cy="41967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</a:p>
        </p:txBody>
      </p:sp>
      <p:sp>
        <p:nvSpPr>
          <p:cNvPr id="40" name="Rectangle: Rounded Corners 39"/>
          <p:cNvSpPr/>
          <p:nvPr/>
        </p:nvSpPr>
        <p:spPr>
          <a:xfrm>
            <a:off x="4602006" y="5358678"/>
            <a:ext cx="422360" cy="41967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</a:p>
        </p:txBody>
      </p:sp>
      <p:sp>
        <p:nvSpPr>
          <p:cNvPr id="41" name="Rectangle: Rounded Corners 40"/>
          <p:cNvSpPr/>
          <p:nvPr/>
        </p:nvSpPr>
        <p:spPr>
          <a:xfrm>
            <a:off x="4602006" y="5841343"/>
            <a:ext cx="422360" cy="41967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</a:p>
        </p:txBody>
      </p:sp>
    </p:spTree>
    <p:extLst>
      <p:ext uri="{BB962C8B-B14F-4D97-AF65-F5344CB8AC3E}">
        <p14:creationId xmlns:p14="http://schemas.microsoft.com/office/powerpoint/2010/main" val="32779875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rrow: Right 2"/>
          <p:cNvSpPr/>
          <p:nvPr/>
        </p:nvSpPr>
        <p:spPr>
          <a:xfrm>
            <a:off x="2954346" y="3108960"/>
            <a:ext cx="1556693" cy="2032713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object 4"/>
          <p:cNvSpPr txBox="1">
            <a:spLocks/>
          </p:cNvSpPr>
          <p:nvPr/>
        </p:nvSpPr>
        <p:spPr>
          <a:xfrm>
            <a:off x="308830" y="422764"/>
            <a:ext cx="9825038" cy="571500"/>
          </a:xfrm>
          <a:prstGeom prst="rect">
            <a:avLst/>
          </a:prstGeom>
        </p:spPr>
        <p:txBody>
          <a:bodyPr tIns="286511"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0815"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3200" spc="-5" dirty="0">
                <a:solidFill>
                  <a:srgbClr val="1F49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Fondi gestiti da ICE-Agenzia</a:t>
            </a:r>
            <a:endParaRPr lang="it-IT" sz="3200" b="1" spc="-5" dirty="0">
              <a:solidFill>
                <a:srgbClr val="1F497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92" name="object 2"/>
          <p:cNvSpPr>
            <a:spLocks/>
          </p:cNvSpPr>
          <p:nvPr/>
        </p:nvSpPr>
        <p:spPr bwMode="auto">
          <a:xfrm flipV="1">
            <a:off x="698500" y="1019175"/>
            <a:ext cx="10823575" cy="46038"/>
          </a:xfrm>
          <a:custGeom>
            <a:avLst/>
            <a:gdLst>
              <a:gd name="T0" fmla="*/ 0 w 8997950"/>
              <a:gd name="T1" fmla="*/ 0 h 45719"/>
              <a:gd name="T2" fmla="*/ 39439585 w 8997950"/>
              <a:gd name="T3" fmla="*/ 0 h 45719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8997950" h="45719">
                <a:moveTo>
                  <a:pt x="0" y="0"/>
                </a:moveTo>
                <a:lnTo>
                  <a:pt x="8997696" y="0"/>
                </a:lnTo>
              </a:path>
            </a:pathLst>
          </a:custGeom>
          <a:noFill/>
          <a:ln w="18287">
            <a:solidFill>
              <a:srgbClr val="172F7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pic>
        <p:nvPicPr>
          <p:cNvPr id="12312" name="Picture 2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0488" y="319088"/>
            <a:ext cx="1271587" cy="66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object 4"/>
          <p:cNvSpPr txBox="1">
            <a:spLocks/>
          </p:cNvSpPr>
          <p:nvPr/>
        </p:nvSpPr>
        <p:spPr>
          <a:xfrm>
            <a:off x="192209" y="761755"/>
            <a:ext cx="11836156" cy="923197"/>
          </a:xfrm>
          <a:prstGeom prst="rect">
            <a:avLst/>
          </a:prstGeom>
        </p:spPr>
        <p:txBody>
          <a:bodyPr tIns="286511"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0815"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spc="-5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Dei 148 milioni totali, l’ICE-Agenzia ne gestisce 121,5. </a:t>
            </a:r>
          </a:p>
          <a:p>
            <a:pPr marL="170815"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spc="-5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L’attuazione delle relative iniziative promozionali è regolata da una Convenzione ICE-Mise sottoscritta il 1 giugno 2017.</a:t>
            </a:r>
            <a:endParaRPr lang="it-IT" sz="2000" spc="-5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9496209" y="6468768"/>
            <a:ext cx="2743200" cy="365125"/>
          </a:xfrm>
        </p:spPr>
        <p:txBody>
          <a:bodyPr/>
          <a:lstStyle/>
          <a:p>
            <a:pPr>
              <a:defRPr/>
            </a:pPr>
            <a:fld id="{8B3FB8A3-ACB4-4EB6-9695-FDE56B4FD96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609729" y="2898512"/>
            <a:ext cx="2522695" cy="2409731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4800" b="1" dirty="0">
                <a:latin typeface="Arial" panose="020B0604020202020204" pitchFamily="34" charset="0"/>
                <a:cs typeface="Arial" panose="020B0604020202020204" pitchFamily="34" charset="0"/>
              </a:rPr>
              <a:t>121,5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25450" y="2439803"/>
            <a:ext cx="27222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Gestione ICE-Agenzia</a:t>
            </a:r>
          </a:p>
        </p:txBody>
      </p:sp>
      <p:sp>
        <p:nvSpPr>
          <p:cNvPr id="11" name="object 4"/>
          <p:cNvSpPr txBox="1">
            <a:spLocks/>
          </p:cNvSpPr>
          <p:nvPr/>
        </p:nvSpPr>
        <p:spPr>
          <a:xfrm>
            <a:off x="1436561" y="4412041"/>
            <a:ext cx="869029" cy="331955"/>
          </a:xfrm>
          <a:prstGeom prst="rect">
            <a:avLst/>
          </a:prstGeom>
        </p:spPr>
        <p:txBody>
          <a:bodyPr tIns="286511"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0815"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100" spc="-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milioni</a:t>
            </a:r>
          </a:p>
        </p:txBody>
      </p:sp>
      <p:sp>
        <p:nvSpPr>
          <p:cNvPr id="4" name="Rectangle: Rounded Corners 3"/>
          <p:cNvSpPr/>
          <p:nvPr/>
        </p:nvSpPr>
        <p:spPr>
          <a:xfrm>
            <a:off x="5329644" y="2603431"/>
            <a:ext cx="3917804" cy="41967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Potenziamento fiere italiane</a:t>
            </a:r>
          </a:p>
        </p:txBody>
      </p:sp>
      <p:sp>
        <p:nvSpPr>
          <p:cNvPr id="12" name="Rectangle: Rounded Corners 11"/>
          <p:cNvSpPr/>
          <p:nvPr/>
        </p:nvSpPr>
        <p:spPr>
          <a:xfrm>
            <a:off x="5329644" y="3096695"/>
            <a:ext cx="3917804" cy="41967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Valorizzazione delle produzioni di eccellenza</a:t>
            </a:r>
          </a:p>
        </p:txBody>
      </p:sp>
      <p:sp>
        <p:nvSpPr>
          <p:cNvPr id="13" name="Rectangle: Rounded Corners 12"/>
          <p:cNvSpPr/>
          <p:nvPr/>
        </p:nvSpPr>
        <p:spPr>
          <a:xfrm>
            <a:off x="5329644" y="2118471"/>
            <a:ext cx="3917804" cy="41967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Formazione e informazione per le PMI</a:t>
            </a:r>
          </a:p>
        </p:txBody>
      </p:sp>
      <p:sp>
        <p:nvSpPr>
          <p:cNvPr id="19" name="Rectangle: Rounded Corners 18"/>
          <p:cNvSpPr/>
          <p:nvPr/>
        </p:nvSpPr>
        <p:spPr>
          <a:xfrm>
            <a:off x="5329646" y="5119740"/>
            <a:ext cx="3917802" cy="45583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Realizzazione di tipologie promozionali innovative</a:t>
            </a:r>
          </a:p>
        </p:txBody>
      </p:sp>
      <p:sp>
        <p:nvSpPr>
          <p:cNvPr id="20" name="Rectangle: Rounded Corners 19"/>
          <p:cNvSpPr/>
          <p:nvPr/>
        </p:nvSpPr>
        <p:spPr>
          <a:xfrm>
            <a:off x="5329644" y="3606695"/>
            <a:ext cx="3917804" cy="41967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Azioni con le GDO</a:t>
            </a:r>
          </a:p>
        </p:txBody>
      </p:sp>
      <p:sp>
        <p:nvSpPr>
          <p:cNvPr id="21" name="Rectangle: Rounded Corners 20"/>
          <p:cNvSpPr/>
          <p:nvPr/>
        </p:nvSpPr>
        <p:spPr>
          <a:xfrm>
            <a:off x="5329644" y="4107949"/>
            <a:ext cx="3917804" cy="41967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Azioni di Comunicazione strategica </a:t>
            </a:r>
            <a:endParaRPr lang="it-IT" sz="14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ctangle: Rounded Corners 21"/>
          <p:cNvSpPr/>
          <p:nvPr/>
        </p:nvSpPr>
        <p:spPr>
          <a:xfrm>
            <a:off x="5329644" y="4605439"/>
            <a:ext cx="3917804" cy="41967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Sostegno all’utilizzo dell’ e-commerce</a:t>
            </a:r>
          </a:p>
        </p:txBody>
      </p:sp>
      <p:sp>
        <p:nvSpPr>
          <p:cNvPr id="18" name="Rectangle: Rounded Corners 17"/>
          <p:cNvSpPr/>
          <p:nvPr/>
        </p:nvSpPr>
        <p:spPr>
          <a:xfrm>
            <a:off x="9317602" y="2118471"/>
            <a:ext cx="1142999" cy="419675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4,6</a:t>
            </a:r>
          </a:p>
        </p:txBody>
      </p:sp>
      <p:sp>
        <p:nvSpPr>
          <p:cNvPr id="57" name="Rectangle: Rounded Corners 56"/>
          <p:cNvSpPr/>
          <p:nvPr/>
        </p:nvSpPr>
        <p:spPr>
          <a:xfrm>
            <a:off x="5329644" y="5672484"/>
            <a:ext cx="3917802" cy="42351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Misure per l’attrazione degli investimenti</a:t>
            </a:r>
            <a:endParaRPr lang="it-IT" sz="14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Rectangle: Rounded Corners 57"/>
          <p:cNvSpPr/>
          <p:nvPr/>
        </p:nvSpPr>
        <p:spPr>
          <a:xfrm>
            <a:off x="9317602" y="2603430"/>
            <a:ext cx="1142999" cy="419675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33,5</a:t>
            </a:r>
          </a:p>
        </p:txBody>
      </p:sp>
      <p:sp>
        <p:nvSpPr>
          <p:cNvPr id="59" name="Rectangle: Rounded Corners 58"/>
          <p:cNvSpPr/>
          <p:nvPr/>
        </p:nvSpPr>
        <p:spPr>
          <a:xfrm>
            <a:off x="9317602" y="3086146"/>
            <a:ext cx="1142999" cy="419675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6,1</a:t>
            </a:r>
          </a:p>
        </p:txBody>
      </p:sp>
      <p:sp>
        <p:nvSpPr>
          <p:cNvPr id="60" name="Rectangle: Rounded Corners 59"/>
          <p:cNvSpPr/>
          <p:nvPr/>
        </p:nvSpPr>
        <p:spPr>
          <a:xfrm>
            <a:off x="9317602" y="3606694"/>
            <a:ext cx="1142999" cy="419675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19,4</a:t>
            </a:r>
          </a:p>
        </p:txBody>
      </p:sp>
      <p:sp>
        <p:nvSpPr>
          <p:cNvPr id="61" name="Rectangle: Rounded Corners 60"/>
          <p:cNvSpPr/>
          <p:nvPr/>
        </p:nvSpPr>
        <p:spPr>
          <a:xfrm>
            <a:off x="9317602" y="4107949"/>
            <a:ext cx="1142999" cy="419675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6,4</a:t>
            </a:r>
          </a:p>
        </p:txBody>
      </p:sp>
      <p:sp>
        <p:nvSpPr>
          <p:cNvPr id="62" name="Rectangle: Rounded Corners 61"/>
          <p:cNvSpPr/>
          <p:nvPr/>
        </p:nvSpPr>
        <p:spPr>
          <a:xfrm>
            <a:off x="9317602" y="4605439"/>
            <a:ext cx="1142999" cy="419675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9,5</a:t>
            </a:r>
          </a:p>
        </p:txBody>
      </p:sp>
      <p:sp>
        <p:nvSpPr>
          <p:cNvPr id="79" name="Rectangle: Rounded Corners 78"/>
          <p:cNvSpPr/>
          <p:nvPr/>
        </p:nvSpPr>
        <p:spPr>
          <a:xfrm>
            <a:off x="9317602" y="5119740"/>
            <a:ext cx="1142999" cy="419675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36,5</a:t>
            </a:r>
          </a:p>
        </p:txBody>
      </p:sp>
      <p:sp>
        <p:nvSpPr>
          <p:cNvPr id="81" name="Rectangle: Rounded Corners 80"/>
          <p:cNvSpPr/>
          <p:nvPr/>
        </p:nvSpPr>
        <p:spPr>
          <a:xfrm>
            <a:off x="9317602" y="5672484"/>
            <a:ext cx="1142999" cy="419675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82" name="Rectangle: Rounded Corners 81"/>
          <p:cNvSpPr/>
          <p:nvPr/>
        </p:nvSpPr>
        <p:spPr>
          <a:xfrm>
            <a:off x="5329644" y="6174525"/>
            <a:ext cx="3917802" cy="25755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Fondo di riserva</a:t>
            </a:r>
            <a:endParaRPr lang="it-IT" sz="12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Rectangle: Rounded Corners 82"/>
          <p:cNvSpPr/>
          <p:nvPr/>
        </p:nvSpPr>
        <p:spPr>
          <a:xfrm>
            <a:off x="9317602" y="6174525"/>
            <a:ext cx="1142999" cy="255221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0,5</a:t>
            </a:r>
          </a:p>
        </p:txBody>
      </p:sp>
      <p:sp>
        <p:nvSpPr>
          <p:cNvPr id="29" name="Rectangle: Rounded Corners 28"/>
          <p:cNvSpPr/>
          <p:nvPr/>
        </p:nvSpPr>
        <p:spPr>
          <a:xfrm>
            <a:off x="4820683" y="2118471"/>
            <a:ext cx="422360" cy="41967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30" name="Rectangle: Rounded Corners 29"/>
          <p:cNvSpPr/>
          <p:nvPr/>
        </p:nvSpPr>
        <p:spPr>
          <a:xfrm>
            <a:off x="4820683" y="2594721"/>
            <a:ext cx="422360" cy="41967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31" name="Rectangle: Rounded Corners 30"/>
          <p:cNvSpPr/>
          <p:nvPr/>
        </p:nvSpPr>
        <p:spPr>
          <a:xfrm>
            <a:off x="4820683" y="3091782"/>
            <a:ext cx="422360" cy="41967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32" name="Rectangle: Rounded Corners 31"/>
          <p:cNvSpPr/>
          <p:nvPr/>
        </p:nvSpPr>
        <p:spPr>
          <a:xfrm>
            <a:off x="4820683" y="3606083"/>
            <a:ext cx="422360" cy="41967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sp>
        <p:nvSpPr>
          <p:cNvPr id="33" name="Rectangle: Rounded Corners 32"/>
          <p:cNvSpPr/>
          <p:nvPr/>
        </p:nvSpPr>
        <p:spPr>
          <a:xfrm>
            <a:off x="4820683" y="4120384"/>
            <a:ext cx="422360" cy="41967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</a:p>
        </p:txBody>
      </p:sp>
      <p:sp>
        <p:nvSpPr>
          <p:cNvPr id="34" name="Rectangle: Rounded Corners 33"/>
          <p:cNvSpPr/>
          <p:nvPr/>
        </p:nvSpPr>
        <p:spPr>
          <a:xfrm>
            <a:off x="4820683" y="4596070"/>
            <a:ext cx="422360" cy="41967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</a:p>
        </p:txBody>
      </p:sp>
      <p:sp>
        <p:nvSpPr>
          <p:cNvPr id="35" name="Rectangle: Rounded Corners 34"/>
          <p:cNvSpPr/>
          <p:nvPr/>
        </p:nvSpPr>
        <p:spPr>
          <a:xfrm>
            <a:off x="4820683" y="5147194"/>
            <a:ext cx="422360" cy="41967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</a:p>
        </p:txBody>
      </p:sp>
      <p:sp>
        <p:nvSpPr>
          <p:cNvPr id="37" name="Rectangle: Rounded Corners 36"/>
          <p:cNvSpPr/>
          <p:nvPr/>
        </p:nvSpPr>
        <p:spPr>
          <a:xfrm>
            <a:off x="4837128" y="5698318"/>
            <a:ext cx="422360" cy="41967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</a:p>
        </p:txBody>
      </p:sp>
    </p:spTree>
    <p:extLst>
      <p:ext uri="{BB962C8B-B14F-4D97-AF65-F5344CB8AC3E}">
        <p14:creationId xmlns:p14="http://schemas.microsoft.com/office/powerpoint/2010/main" val="36282653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4"/>
          <p:cNvSpPr txBox="1">
            <a:spLocks/>
          </p:cNvSpPr>
          <p:nvPr/>
        </p:nvSpPr>
        <p:spPr>
          <a:xfrm>
            <a:off x="265360" y="434924"/>
            <a:ext cx="9985128" cy="571500"/>
          </a:xfrm>
          <a:prstGeom prst="rect">
            <a:avLst/>
          </a:prstGeom>
        </p:spPr>
        <p:txBody>
          <a:bodyPr tIns="286511"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0815"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3200" spc="-5" dirty="0">
                <a:solidFill>
                  <a:srgbClr val="1F49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it-IT" sz="2800" spc="-5" dirty="0">
                <a:solidFill>
                  <a:srgbClr val="1F49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Overview del Piano straordinario 2017 </a:t>
            </a:r>
            <a:r>
              <a:rPr lang="it-IT" sz="1400" spc="-5" dirty="0">
                <a:solidFill>
                  <a:srgbClr val="1F49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(gestione ICE)</a:t>
            </a:r>
            <a:endParaRPr lang="it-IT" sz="3200" spc="-5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92" name="object 2"/>
          <p:cNvSpPr>
            <a:spLocks/>
          </p:cNvSpPr>
          <p:nvPr/>
        </p:nvSpPr>
        <p:spPr bwMode="auto">
          <a:xfrm flipV="1">
            <a:off x="698500" y="1019175"/>
            <a:ext cx="10823575" cy="46038"/>
          </a:xfrm>
          <a:custGeom>
            <a:avLst/>
            <a:gdLst>
              <a:gd name="T0" fmla="*/ 0 w 8997950"/>
              <a:gd name="T1" fmla="*/ 0 h 45719"/>
              <a:gd name="T2" fmla="*/ 39439585 w 8997950"/>
              <a:gd name="T3" fmla="*/ 0 h 45719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8997950" h="45719">
                <a:moveTo>
                  <a:pt x="0" y="0"/>
                </a:moveTo>
                <a:lnTo>
                  <a:pt x="8997696" y="0"/>
                </a:lnTo>
              </a:path>
            </a:pathLst>
          </a:custGeom>
          <a:noFill/>
          <a:ln w="18287">
            <a:solidFill>
              <a:srgbClr val="172F7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pic>
        <p:nvPicPr>
          <p:cNvPr id="12312" name="Picture 2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0488" y="319088"/>
            <a:ext cx="1271587" cy="66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3FB8A3-ACB4-4EB6-9695-FDE56B4FD96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25" name="object 4"/>
          <p:cNvSpPr txBox="1">
            <a:spLocks/>
          </p:cNvSpPr>
          <p:nvPr/>
        </p:nvSpPr>
        <p:spPr>
          <a:xfrm>
            <a:off x="1778268" y="1604146"/>
            <a:ext cx="9176037" cy="4669654"/>
          </a:xfrm>
          <a:prstGeom prst="rect">
            <a:avLst/>
          </a:prstGeom>
        </p:spPr>
        <p:txBody>
          <a:bodyPr tIns="286511"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13715" indent="-342900" algn="l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it-IT" sz="2800" spc="-5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121,5 milioni di stanziamento</a:t>
            </a:r>
          </a:p>
          <a:p>
            <a:pPr marL="513715" indent="-342900" algn="l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endParaRPr lang="it-IT" sz="2800" spc="-5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3715" indent="-342900" algn="l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it-IT" sz="2800" spc="-5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300 iniziative promozionali previste</a:t>
            </a:r>
          </a:p>
          <a:p>
            <a:pPr marL="513715" indent="-342900" algn="l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endParaRPr lang="it-IT" sz="2800" spc="-5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3715" indent="-342900" algn="l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it-IT" sz="2800" spc="-5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8 aree e 50 settori merceologici interessati</a:t>
            </a:r>
          </a:p>
          <a:p>
            <a:pPr marL="513715" indent="-342900" algn="l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endParaRPr lang="it-IT" sz="2800" spc="-5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3715" indent="-342900" algn="l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it-IT" sz="2800" spc="-5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oltre 30 Paesi coinvolti</a:t>
            </a:r>
          </a:p>
          <a:p>
            <a:pPr marL="513715" indent="-342900" algn="l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endParaRPr lang="it-IT" sz="2800" spc="-5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3715" indent="-342900" algn="l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it-IT" sz="2800" spc="-5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più di 9000 aziende italiane partecipanti previste</a:t>
            </a:r>
          </a:p>
          <a:p>
            <a:pPr marL="513715" indent="-342900" algn="l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endParaRPr lang="it-IT" sz="2800" spc="-5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3715" indent="-342900" algn="l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it-IT" sz="2800" spc="-5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più di 6000 partecipanti esteri previsti</a:t>
            </a:r>
          </a:p>
          <a:p>
            <a:pPr marL="170815"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2000" spc="-5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8783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4"/>
          <p:cNvSpPr txBox="1">
            <a:spLocks/>
          </p:cNvSpPr>
          <p:nvPr/>
        </p:nvSpPr>
        <p:spPr>
          <a:xfrm>
            <a:off x="425450" y="414338"/>
            <a:ext cx="9716840" cy="571500"/>
          </a:xfrm>
          <a:prstGeom prst="rect">
            <a:avLst/>
          </a:prstGeom>
        </p:spPr>
        <p:txBody>
          <a:bodyPr tIns="286511"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0815"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3200" spc="-5" dirty="0">
                <a:solidFill>
                  <a:srgbClr val="1F49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Piano straordinario 2017: le aree merceologiche</a:t>
            </a:r>
            <a:endParaRPr lang="it-IT" sz="3200" spc="-5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92" name="object 2"/>
          <p:cNvSpPr>
            <a:spLocks/>
          </p:cNvSpPr>
          <p:nvPr/>
        </p:nvSpPr>
        <p:spPr bwMode="auto">
          <a:xfrm flipV="1">
            <a:off x="698500" y="1019175"/>
            <a:ext cx="10823575" cy="46038"/>
          </a:xfrm>
          <a:custGeom>
            <a:avLst/>
            <a:gdLst>
              <a:gd name="T0" fmla="*/ 0 w 8997950"/>
              <a:gd name="T1" fmla="*/ 0 h 45719"/>
              <a:gd name="T2" fmla="*/ 39439585 w 8997950"/>
              <a:gd name="T3" fmla="*/ 0 h 45719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8997950" h="45719">
                <a:moveTo>
                  <a:pt x="0" y="0"/>
                </a:moveTo>
                <a:lnTo>
                  <a:pt x="8997696" y="0"/>
                </a:lnTo>
              </a:path>
            </a:pathLst>
          </a:custGeom>
          <a:noFill/>
          <a:ln w="18287">
            <a:solidFill>
              <a:srgbClr val="172F7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pic>
        <p:nvPicPr>
          <p:cNvPr id="12312" name="Picture 2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0488" y="319088"/>
            <a:ext cx="1271587" cy="66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3FB8A3-ACB4-4EB6-9695-FDE56B4FD96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5590" y="1270829"/>
            <a:ext cx="8025390" cy="5006146"/>
          </a:xfrm>
          <a:prstGeom prst="rect">
            <a:avLst/>
          </a:prstGeom>
        </p:spPr>
      </p:pic>
      <p:sp>
        <p:nvSpPr>
          <p:cNvPr id="16" name="Arrow: Right 15"/>
          <p:cNvSpPr/>
          <p:nvPr/>
        </p:nvSpPr>
        <p:spPr>
          <a:xfrm>
            <a:off x="8479971" y="5024845"/>
            <a:ext cx="1099457" cy="203913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object 4"/>
          <p:cNvSpPr txBox="1">
            <a:spLocks/>
          </p:cNvSpPr>
          <p:nvPr/>
        </p:nvSpPr>
        <p:spPr>
          <a:xfrm>
            <a:off x="9387839" y="5189070"/>
            <a:ext cx="2804161" cy="563796"/>
          </a:xfrm>
          <a:prstGeom prst="rect">
            <a:avLst/>
          </a:prstGeom>
        </p:spPr>
        <p:txBody>
          <a:bodyPr tIns="286511"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13715" indent="-342900" algn="l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endParaRPr lang="it-IT" sz="1000" spc="-5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0815"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000" spc="-5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Comprende:</a:t>
            </a:r>
          </a:p>
          <a:p>
            <a:pPr marL="342265" indent="-171450" algn="l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it-IT" sz="1000" spc="-5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Roadshow PMI</a:t>
            </a:r>
          </a:p>
          <a:p>
            <a:pPr marL="342265" indent="-171450" algn="l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it-IT" sz="1000" spc="-5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Azioni di comunicazione intersettoriali</a:t>
            </a:r>
          </a:p>
          <a:p>
            <a:pPr marL="342265" indent="-171450" algn="l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it-IT" sz="1000" spc="-5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Progetto Free Trade Agreements</a:t>
            </a:r>
          </a:p>
          <a:p>
            <a:pPr marL="342265" indent="-171450" algn="l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it-IT" sz="1000" spc="-5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Azioni per le Start up</a:t>
            </a:r>
          </a:p>
          <a:p>
            <a:pPr marL="342265" indent="-171450" algn="l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it-IT" sz="1000" spc="-5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Altre iniziative plurisettoriali</a:t>
            </a:r>
          </a:p>
          <a:p>
            <a:pPr marL="513715" indent="-342900" algn="l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endParaRPr lang="it-IT" sz="1000" spc="-5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04866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4"/>
          <p:cNvSpPr txBox="1">
            <a:spLocks/>
          </p:cNvSpPr>
          <p:nvPr/>
        </p:nvSpPr>
        <p:spPr>
          <a:xfrm>
            <a:off x="425450" y="414338"/>
            <a:ext cx="9716840" cy="571500"/>
          </a:xfrm>
          <a:prstGeom prst="rect">
            <a:avLst/>
          </a:prstGeom>
        </p:spPr>
        <p:txBody>
          <a:bodyPr tIns="286511"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0815"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3200" spc="-5" dirty="0">
                <a:solidFill>
                  <a:srgbClr val="1F49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Piano straordinario 2017: le aree geografiche</a:t>
            </a:r>
            <a:endParaRPr lang="it-IT" sz="3200" spc="-5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92" name="object 2"/>
          <p:cNvSpPr>
            <a:spLocks/>
          </p:cNvSpPr>
          <p:nvPr/>
        </p:nvSpPr>
        <p:spPr bwMode="auto">
          <a:xfrm flipV="1">
            <a:off x="698500" y="1019175"/>
            <a:ext cx="10823575" cy="46038"/>
          </a:xfrm>
          <a:custGeom>
            <a:avLst/>
            <a:gdLst>
              <a:gd name="T0" fmla="*/ 0 w 8997950"/>
              <a:gd name="T1" fmla="*/ 0 h 45719"/>
              <a:gd name="T2" fmla="*/ 39439585 w 8997950"/>
              <a:gd name="T3" fmla="*/ 0 h 45719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8997950" h="45719">
                <a:moveTo>
                  <a:pt x="0" y="0"/>
                </a:moveTo>
                <a:lnTo>
                  <a:pt x="8997696" y="0"/>
                </a:lnTo>
              </a:path>
            </a:pathLst>
          </a:custGeom>
          <a:noFill/>
          <a:ln w="18287">
            <a:solidFill>
              <a:srgbClr val="172F7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pic>
        <p:nvPicPr>
          <p:cNvPr id="12312" name="Picture 2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0488" y="319088"/>
            <a:ext cx="1271587" cy="66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3FB8A3-ACB4-4EB6-9695-FDE56B4FD96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7" name="object 4"/>
          <p:cNvSpPr txBox="1">
            <a:spLocks/>
          </p:cNvSpPr>
          <p:nvPr/>
        </p:nvSpPr>
        <p:spPr>
          <a:xfrm>
            <a:off x="9048206" y="3737199"/>
            <a:ext cx="2804161" cy="1155564"/>
          </a:xfrm>
          <a:prstGeom prst="rect">
            <a:avLst/>
          </a:prstGeom>
        </p:spPr>
        <p:txBody>
          <a:bodyPr tIns="286511"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13715" indent="-342900" algn="l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endParaRPr lang="it-IT" sz="1000" spc="-5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0815"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000" spc="-5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Comprende:</a:t>
            </a:r>
          </a:p>
          <a:p>
            <a:pPr marL="342265" indent="-171450" algn="l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it-IT" sz="1000" spc="-5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Attività di Attrazione degli Investimenti</a:t>
            </a:r>
          </a:p>
          <a:p>
            <a:pPr marL="342265" indent="-171450" algn="l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it-IT" sz="1000" spc="-5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Iniziative con svolgimento in più aree geografiche</a:t>
            </a:r>
          </a:p>
          <a:p>
            <a:pPr marL="342265" indent="-171450" algn="l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it-IT" sz="1000" spc="-5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Azioni di comunicazione in più aree geografiche</a:t>
            </a:r>
          </a:p>
          <a:p>
            <a:pPr marL="342265" indent="-171450" algn="l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it-IT" sz="1000" spc="-5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Azioni con geografia da definire</a:t>
            </a:r>
          </a:p>
          <a:p>
            <a:pPr marL="513715" indent="-342900" algn="l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endParaRPr lang="it-IT" sz="1000" spc="-5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9228" y="1356979"/>
            <a:ext cx="7721372" cy="5103272"/>
          </a:xfrm>
          <a:prstGeom prst="rect">
            <a:avLst/>
          </a:prstGeom>
        </p:spPr>
      </p:pic>
      <p:sp>
        <p:nvSpPr>
          <p:cNvPr id="11" name="Arrow: Right 10"/>
          <p:cNvSpPr/>
          <p:nvPr/>
        </p:nvSpPr>
        <p:spPr>
          <a:xfrm>
            <a:off x="8060871" y="4111068"/>
            <a:ext cx="1099457" cy="203913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object 4"/>
          <p:cNvSpPr txBox="1">
            <a:spLocks/>
          </p:cNvSpPr>
          <p:nvPr/>
        </p:nvSpPr>
        <p:spPr>
          <a:xfrm>
            <a:off x="7534637" y="1065213"/>
            <a:ext cx="2804161" cy="1412312"/>
          </a:xfrm>
          <a:prstGeom prst="rect">
            <a:avLst/>
          </a:prstGeom>
        </p:spPr>
        <p:txBody>
          <a:bodyPr tIns="286511"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13715" indent="-342900" algn="l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endParaRPr lang="it-IT" sz="1000" spc="-5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0815"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000" spc="-5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Comprende:</a:t>
            </a:r>
          </a:p>
          <a:p>
            <a:pPr marL="342265" indent="-171450" algn="l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it-IT" sz="1000" spc="-5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Potenziamento fiere italiane</a:t>
            </a:r>
          </a:p>
          <a:p>
            <a:pPr marL="342265" indent="-171450" algn="l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it-IT" sz="1000" spc="-5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Roadshow PMI</a:t>
            </a:r>
          </a:p>
          <a:p>
            <a:pPr marL="342265" indent="-171450" algn="l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it-IT" sz="1000" spc="-5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Voucher TEM</a:t>
            </a:r>
          </a:p>
          <a:p>
            <a:pPr marL="342265" indent="-171450" algn="l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it-IT" sz="1000" spc="-5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Azioni di formazione in italia</a:t>
            </a:r>
          </a:p>
          <a:p>
            <a:pPr marL="342265" indent="-171450" algn="l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it-IT" sz="1000" spc="-5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Altre azioni in Italia</a:t>
            </a:r>
          </a:p>
          <a:p>
            <a:pPr marL="513715" indent="-342900" algn="l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endParaRPr lang="it-IT" sz="1000" spc="-5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Arrow: Right 11"/>
          <p:cNvSpPr/>
          <p:nvPr/>
        </p:nvSpPr>
        <p:spPr>
          <a:xfrm>
            <a:off x="6436723" y="1851194"/>
            <a:ext cx="1099457" cy="203913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863273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4"/>
          <p:cNvSpPr txBox="1">
            <a:spLocks/>
          </p:cNvSpPr>
          <p:nvPr/>
        </p:nvSpPr>
        <p:spPr>
          <a:xfrm>
            <a:off x="425449" y="414338"/>
            <a:ext cx="9877789" cy="571500"/>
          </a:xfrm>
          <a:prstGeom prst="rect">
            <a:avLst/>
          </a:prstGeom>
        </p:spPr>
        <p:txBody>
          <a:bodyPr tIns="286511"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0815"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800" spc="-5" dirty="0">
                <a:solidFill>
                  <a:srgbClr val="1F49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Piano straordinario 2017: i primi 10 Paesi di intervento</a:t>
            </a:r>
            <a:endParaRPr lang="it-IT" sz="2800" spc="-5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92" name="object 2"/>
          <p:cNvSpPr>
            <a:spLocks/>
          </p:cNvSpPr>
          <p:nvPr/>
        </p:nvSpPr>
        <p:spPr bwMode="auto">
          <a:xfrm flipV="1">
            <a:off x="698500" y="1019175"/>
            <a:ext cx="10823575" cy="46038"/>
          </a:xfrm>
          <a:custGeom>
            <a:avLst/>
            <a:gdLst>
              <a:gd name="T0" fmla="*/ 0 w 8997950"/>
              <a:gd name="T1" fmla="*/ 0 h 45719"/>
              <a:gd name="T2" fmla="*/ 39439585 w 8997950"/>
              <a:gd name="T3" fmla="*/ 0 h 45719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8997950" h="45719">
                <a:moveTo>
                  <a:pt x="0" y="0"/>
                </a:moveTo>
                <a:lnTo>
                  <a:pt x="8997696" y="0"/>
                </a:lnTo>
              </a:path>
            </a:pathLst>
          </a:custGeom>
          <a:noFill/>
          <a:ln w="18287">
            <a:solidFill>
              <a:srgbClr val="172F7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pic>
        <p:nvPicPr>
          <p:cNvPr id="12312" name="Picture 2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0488" y="319088"/>
            <a:ext cx="1271587" cy="66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3FB8A3-ACB4-4EB6-9695-FDE56B4FD96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59706" y="1535559"/>
            <a:ext cx="7315834" cy="4535817"/>
          </a:xfrm>
          <a:prstGeom prst="rect">
            <a:avLst/>
          </a:prstGeom>
        </p:spPr>
      </p:pic>
      <p:sp>
        <p:nvSpPr>
          <p:cNvPr id="9" name="object 4"/>
          <p:cNvSpPr txBox="1">
            <a:spLocks/>
          </p:cNvSpPr>
          <p:nvPr/>
        </p:nvSpPr>
        <p:spPr>
          <a:xfrm>
            <a:off x="8796657" y="1350187"/>
            <a:ext cx="1506582" cy="416557"/>
          </a:xfrm>
          <a:prstGeom prst="rect">
            <a:avLst/>
          </a:prstGeom>
        </p:spPr>
        <p:txBody>
          <a:bodyPr tIns="286511"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13715" indent="-342900" algn="l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endParaRPr lang="it-IT" sz="1000" spc="-5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0815"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000" spc="-5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Milioni di euro</a:t>
            </a:r>
          </a:p>
          <a:p>
            <a:pPr marL="513715" indent="-342900" algn="l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endParaRPr lang="it-IT" sz="1000" spc="-5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21627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5343</TotalTime>
  <Words>442</Words>
  <Application>Microsoft Office PowerPoint</Application>
  <PresentationFormat>Widescreen</PresentationFormat>
  <Paragraphs>122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Bevilacqua Silvio</dc:creator>
  <cp:lastModifiedBy>Bevilacqua Silvio</cp:lastModifiedBy>
  <cp:revision>489</cp:revision>
  <cp:lastPrinted>2017-06-30T06:44:32Z</cp:lastPrinted>
  <dcterms:created xsi:type="dcterms:W3CDTF">2015-11-23T10:41:34Z</dcterms:created>
  <dcterms:modified xsi:type="dcterms:W3CDTF">2017-07-18T12:24:35Z</dcterms:modified>
</cp:coreProperties>
</file>