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7" r:id="rId2"/>
    <p:sldId id="288" r:id="rId3"/>
    <p:sldId id="289" r:id="rId4"/>
    <p:sldId id="279" r:id="rId5"/>
    <p:sldId id="281" r:id="rId6"/>
    <p:sldId id="291" r:id="rId7"/>
    <p:sldId id="293" r:id="rId8"/>
    <p:sldId id="292" r:id="rId9"/>
    <p:sldId id="294" r:id="rId10"/>
  </p:sldIdLst>
  <p:sldSz cx="12192000" cy="6858000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7320"/>
    <a:srgbClr val="2B954E"/>
    <a:srgbClr val="BC8F00"/>
    <a:srgbClr val="FFB9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6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55200E9-1A42-4055-A04D-D513AFF93D2E}" type="datetimeFigureOut">
              <a:rPr lang="en-US"/>
              <a:pPr>
                <a:defRPr/>
              </a:pPr>
              <a:t>3/1/2017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989D8C4-E512-4484-8D37-FCE3793F89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6B10F-AC76-42E6-8AF9-0A5BC1145153}" type="datetime1">
              <a:rPr lang="en-US"/>
              <a:pPr>
                <a:defRPr/>
              </a:pPr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08F43-D38E-40B4-AF1B-2A303D87CB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849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13372-82CF-4433-BB88-D1808C75989D}" type="datetime1">
              <a:rPr lang="en-US"/>
              <a:pPr>
                <a:defRPr/>
              </a:pPr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D5984-73BA-46AA-9EEB-1DAA56930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850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1B201-FEC6-443C-8823-FE3DF82E689D}" type="datetime1">
              <a:rPr lang="en-US"/>
              <a:pPr>
                <a:defRPr/>
              </a:pPr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9AEB7-C2DD-4F7D-BA99-E5C74E2389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770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A967D-15CA-41D6-A1BC-C46664093465}" type="datetime1">
              <a:rPr lang="en-US"/>
              <a:pPr>
                <a:defRPr/>
              </a:pPr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FB8A3-ACB4-4EB6-9695-FDE56B4FD9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282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6FBCD-619F-4AFE-AA1A-EB05530B7CDE}" type="datetime1">
              <a:rPr lang="en-US"/>
              <a:pPr>
                <a:defRPr/>
              </a:pPr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0C645-EDF8-4C79-BC6C-E16B4103F7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679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74855-90DF-4B36-BF76-B5876A782C0C}" type="datetime1">
              <a:rPr lang="en-US"/>
              <a:pPr>
                <a:defRPr/>
              </a:pPr>
              <a:t>3/1/2017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F06E2-C620-4AB7-ADC7-B5C2CB53B6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74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EE86F-454D-482E-8ED6-7011EFD32CB6}" type="datetime1">
              <a:rPr lang="en-US"/>
              <a:pPr>
                <a:defRPr/>
              </a:pPr>
              <a:t>3/1/2017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D5B9D-566B-4FC9-AB72-CC82BD393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72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2A7B9-169E-456A-9578-11EC1D2E2CAD}" type="datetime1">
              <a:rPr lang="en-US"/>
              <a:pPr>
                <a:defRPr/>
              </a:pPr>
              <a:t>3/1/2017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9D444-AD21-48FA-8FFA-E8259BD0E8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92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03D60-FB03-406B-B718-C098888E79B7}" type="datetime1">
              <a:rPr lang="en-US"/>
              <a:pPr>
                <a:defRPr/>
              </a:pPr>
              <a:t>3/1/2017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2C5BE-5476-4A72-A287-EB7ABB712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093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B8BAF-2270-4B42-A2F5-D327ED6CD181}" type="datetime1">
              <a:rPr lang="en-US"/>
              <a:pPr>
                <a:defRPr/>
              </a:pPr>
              <a:t>3/1/2017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B31F3-1306-4DAD-BD44-7253E6883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478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04F22-F165-4899-A794-004BEAAEB23E}" type="datetime1">
              <a:rPr lang="en-US"/>
              <a:pPr>
                <a:defRPr/>
              </a:pPr>
              <a:t>3/1/2017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7C551-BA9A-47F6-A3C1-2336AC263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19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4305CE7-67F2-4EEA-BD97-7C1A51657B27}" type="datetime1">
              <a:rPr lang="en-US"/>
              <a:pPr>
                <a:defRPr/>
              </a:pPr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011CE45-D775-4A39-957C-A03980ED6C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9007" y="3937743"/>
            <a:ext cx="2083512" cy="1707701"/>
          </a:xfrm>
          <a:prstGeom prst="rect">
            <a:avLst/>
          </a:prstGeom>
        </p:spPr>
      </p:pic>
      <p:sp>
        <p:nvSpPr>
          <p:cNvPr id="3075" name="object 5"/>
          <p:cNvSpPr>
            <a:spLocks noChangeArrowheads="1"/>
          </p:cNvSpPr>
          <p:nvPr/>
        </p:nvSpPr>
        <p:spPr bwMode="auto">
          <a:xfrm>
            <a:off x="1874838" y="3160713"/>
            <a:ext cx="8216900" cy="18415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6" name="object 4"/>
          <p:cNvSpPr txBox="1">
            <a:spLocks noChangeArrowheads="1"/>
          </p:cNvSpPr>
          <p:nvPr/>
        </p:nvSpPr>
        <p:spPr bwMode="auto">
          <a:xfrm>
            <a:off x="1874838" y="2210106"/>
            <a:ext cx="8831262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en-US" sz="3000" dirty="0">
                <a:solidFill>
                  <a:srgbClr val="0046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</a:t>
            </a:r>
            <a:r>
              <a:rPr lang="it-IT" altLang="en-US" sz="3000" b="1" i="1" dirty="0">
                <a:solidFill>
                  <a:srgbClr val="0046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Piano ordinario</a:t>
            </a:r>
            <a:r>
              <a:rPr lang="it-IT" altLang="en-US" sz="3000" i="1" dirty="0">
                <a:solidFill>
                  <a:srgbClr val="0046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en-US" sz="3000" dirty="0">
                <a:solidFill>
                  <a:srgbClr val="0046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attività promozionale 2017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en-US" i="1" dirty="0">
                <a:solidFill>
                  <a:srgbClr val="0046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</a:t>
            </a:r>
            <a:r>
              <a:rPr lang="it-IT" altLang="en-US" sz="2000" i="1" dirty="0">
                <a:solidFill>
                  <a:srgbClr val="0046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mercati e settori</a:t>
            </a:r>
            <a:endParaRPr lang="en-US" altLang="en-US" i="1" dirty="0">
              <a:solidFill>
                <a:srgbClr val="0046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7" name="object 4"/>
          <p:cNvSpPr txBox="1">
            <a:spLocks noChangeArrowheads="1"/>
          </p:cNvSpPr>
          <p:nvPr/>
        </p:nvSpPr>
        <p:spPr bwMode="auto">
          <a:xfrm>
            <a:off x="1874838" y="3366850"/>
            <a:ext cx="883126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en-US" sz="1600" dirty="0">
                <a:solidFill>
                  <a:srgbClr val="0046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Dicembre 2016 </a:t>
            </a:r>
            <a:endParaRPr lang="en-US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9" name="Immagine 1" descr="Ritaglio schermata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1238" y="3482961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5099" y="5953679"/>
            <a:ext cx="2743200" cy="365125"/>
          </a:xfrm>
        </p:spPr>
        <p:txBody>
          <a:bodyPr/>
          <a:lstStyle/>
          <a:p>
            <a:pPr>
              <a:defRPr/>
            </a:pPr>
            <a:fld id="{22A30089-4184-47BC-BBC1-5185D2A9E31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2" name="Text Box 22"/>
          <p:cNvSpPr txBox="1">
            <a:spLocks noChangeArrowheads="1"/>
          </p:cNvSpPr>
          <p:nvPr/>
        </p:nvSpPr>
        <p:spPr bwMode="auto">
          <a:xfrm>
            <a:off x="1077024" y="2834242"/>
            <a:ext cx="3219450" cy="36988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it-IT" altLang="en-US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Raccolta proposte estero</a:t>
            </a:r>
          </a:p>
        </p:txBody>
      </p:sp>
      <p:sp>
        <p:nvSpPr>
          <p:cNvPr id="13" name="Text Box 29"/>
          <p:cNvSpPr txBox="1">
            <a:spLocks noChangeArrowheads="1"/>
          </p:cNvSpPr>
          <p:nvPr/>
        </p:nvSpPr>
        <p:spPr bwMode="auto">
          <a:xfrm>
            <a:off x="4464749" y="2243692"/>
            <a:ext cx="3173413" cy="36988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it-IT" altLang="en-US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Definizione Piano</a:t>
            </a:r>
          </a:p>
        </p:txBody>
      </p:sp>
      <p:sp>
        <p:nvSpPr>
          <p:cNvPr id="14" name="Text Box 30"/>
          <p:cNvSpPr txBox="1">
            <a:spLocks noChangeArrowheads="1"/>
          </p:cNvSpPr>
          <p:nvPr/>
        </p:nvSpPr>
        <p:spPr bwMode="auto">
          <a:xfrm>
            <a:off x="7838187" y="2821542"/>
            <a:ext cx="3175000" cy="3683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it-IT" altLang="en-US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Approvazione Piano*</a:t>
            </a:r>
          </a:p>
        </p:txBody>
      </p:sp>
      <p:sp>
        <p:nvSpPr>
          <p:cNvPr id="15" name="Text Box 32"/>
          <p:cNvSpPr txBox="1">
            <a:spLocks noChangeArrowheads="1"/>
          </p:cNvSpPr>
          <p:nvPr/>
        </p:nvSpPr>
        <p:spPr bwMode="auto">
          <a:xfrm>
            <a:off x="4464749" y="2700892"/>
            <a:ext cx="3173413" cy="3698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it-IT" altLang="en-US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Concertazione</a:t>
            </a:r>
          </a:p>
        </p:txBody>
      </p:sp>
      <p:sp>
        <p:nvSpPr>
          <p:cNvPr id="10247" name="Text Box 41"/>
          <p:cNvSpPr txBox="1">
            <a:spLocks noChangeArrowheads="1"/>
          </p:cNvSpPr>
          <p:nvPr/>
        </p:nvSpPr>
        <p:spPr bwMode="auto">
          <a:xfrm>
            <a:off x="1026224" y="5811598"/>
            <a:ext cx="9159875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9CDE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it-IT" altLang="en-US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Perché il Piano sia operativo è necessaria l’approvazione dei Ministeri vigilanti e la successiva registrazione degli Organi di controllo</a:t>
            </a:r>
          </a:p>
        </p:txBody>
      </p:sp>
      <p:sp>
        <p:nvSpPr>
          <p:cNvPr id="24" name="object 4"/>
          <p:cNvSpPr txBox="1">
            <a:spLocks/>
          </p:cNvSpPr>
          <p:nvPr/>
        </p:nvSpPr>
        <p:spPr>
          <a:xfrm>
            <a:off x="434975" y="414338"/>
            <a:ext cx="10563225" cy="571500"/>
          </a:xfrm>
          <a:prstGeom prst="rect">
            <a:avLst/>
          </a:prstGeom>
        </p:spPr>
        <p:txBody>
          <a:bodyPr tIns="286511"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0815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 b="1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r>
              <a:rPr lang="it-IT" sz="2400" b="1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Come nasce il </a:t>
            </a:r>
            <a:r>
              <a:rPr lang="it-IT" sz="2400" b="1" i="1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Piano ordinario: </a:t>
            </a:r>
            <a:r>
              <a:rPr lang="it-IT" sz="2400" b="1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time-line</a:t>
            </a:r>
          </a:p>
        </p:txBody>
      </p:sp>
      <p:sp>
        <p:nvSpPr>
          <p:cNvPr id="10249" name="object 2"/>
          <p:cNvSpPr>
            <a:spLocks/>
          </p:cNvSpPr>
          <p:nvPr/>
        </p:nvSpPr>
        <p:spPr bwMode="auto">
          <a:xfrm flipV="1">
            <a:off x="698500" y="1019175"/>
            <a:ext cx="10823575" cy="46038"/>
          </a:xfrm>
          <a:custGeom>
            <a:avLst/>
            <a:gdLst>
              <a:gd name="T0" fmla="*/ 0 w 8997950"/>
              <a:gd name="T1" fmla="*/ 0 h 45719"/>
              <a:gd name="T2" fmla="*/ 39439585 w 8997950"/>
              <a:gd name="T3" fmla="*/ 0 h 4571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997950" h="45719">
                <a:moveTo>
                  <a:pt x="0" y="0"/>
                </a:moveTo>
                <a:lnTo>
                  <a:pt x="8997696" y="0"/>
                </a:lnTo>
              </a:path>
            </a:pathLst>
          </a:custGeom>
          <a:noFill/>
          <a:ln w="18287">
            <a:solidFill>
              <a:srgbClr val="172F7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pic>
        <p:nvPicPr>
          <p:cNvPr id="10251" name="Picture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0488" y="319088"/>
            <a:ext cx="1271587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2" name="AutoShape 61"/>
          <p:cNvSpPr>
            <a:spLocks noChangeArrowheads="1"/>
          </p:cNvSpPr>
          <p:nvPr/>
        </p:nvSpPr>
        <p:spPr bwMode="auto">
          <a:xfrm>
            <a:off x="10013062" y="3429554"/>
            <a:ext cx="1855787" cy="1406525"/>
          </a:xfrm>
          <a:prstGeom prst="chevron">
            <a:avLst>
              <a:gd name="adj" fmla="val 33315"/>
            </a:avLst>
          </a:prstGeom>
          <a:solidFill>
            <a:srgbClr val="00206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53" name="AutoShape 61"/>
          <p:cNvSpPr>
            <a:spLocks noChangeArrowheads="1"/>
          </p:cNvSpPr>
          <p:nvPr/>
        </p:nvSpPr>
        <p:spPr bwMode="auto">
          <a:xfrm>
            <a:off x="2180337" y="3427967"/>
            <a:ext cx="1857375" cy="1406525"/>
          </a:xfrm>
          <a:prstGeom prst="chevron">
            <a:avLst>
              <a:gd name="adj" fmla="val 33344"/>
            </a:avLst>
          </a:prstGeom>
          <a:solidFill>
            <a:srgbClr val="B9CDE5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2" name="AutoShape 61"/>
          <p:cNvSpPr>
            <a:spLocks noChangeArrowheads="1"/>
          </p:cNvSpPr>
          <p:nvPr/>
        </p:nvSpPr>
        <p:spPr bwMode="auto">
          <a:xfrm>
            <a:off x="8458899" y="3429554"/>
            <a:ext cx="1857375" cy="1406525"/>
          </a:xfrm>
          <a:prstGeom prst="chevron">
            <a:avLst>
              <a:gd name="adj" fmla="val 33333"/>
            </a:avLst>
          </a:prstGeom>
          <a:solidFill>
            <a:schemeClr val="accent5">
              <a:lumMod val="50000"/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3" name="AutoShape 61"/>
          <p:cNvSpPr>
            <a:spLocks noChangeArrowheads="1"/>
          </p:cNvSpPr>
          <p:nvPr/>
        </p:nvSpPr>
        <p:spPr bwMode="auto">
          <a:xfrm>
            <a:off x="6888862" y="3431142"/>
            <a:ext cx="1855787" cy="1406525"/>
          </a:xfrm>
          <a:prstGeom prst="chevron">
            <a:avLst>
              <a:gd name="adj" fmla="val 33333"/>
            </a:avLst>
          </a:prstGeom>
          <a:solidFill>
            <a:schemeClr val="accent1">
              <a:lumMod val="50000"/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4" name="AutoShape 61"/>
          <p:cNvSpPr>
            <a:spLocks noChangeArrowheads="1"/>
          </p:cNvSpPr>
          <p:nvPr/>
        </p:nvSpPr>
        <p:spPr bwMode="auto">
          <a:xfrm>
            <a:off x="5320412" y="3427967"/>
            <a:ext cx="1855787" cy="1406525"/>
          </a:xfrm>
          <a:prstGeom prst="chevron">
            <a:avLst>
              <a:gd name="adj" fmla="val 33333"/>
            </a:avLst>
          </a:prstGeom>
          <a:solidFill>
            <a:schemeClr val="tx2">
              <a:lumMod val="60000"/>
              <a:lumOff val="40000"/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5" name="AutoShape 61"/>
          <p:cNvSpPr>
            <a:spLocks noChangeArrowheads="1"/>
          </p:cNvSpPr>
          <p:nvPr/>
        </p:nvSpPr>
        <p:spPr bwMode="auto">
          <a:xfrm>
            <a:off x="3748787" y="3429554"/>
            <a:ext cx="1857375" cy="1406525"/>
          </a:xfrm>
          <a:prstGeom prst="chevron">
            <a:avLst>
              <a:gd name="adj" fmla="val 33333"/>
            </a:avLst>
          </a:prstGeom>
          <a:solidFill>
            <a:schemeClr val="tx2">
              <a:lumMod val="40000"/>
              <a:lumOff val="60000"/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6" name="AutoShape 61"/>
          <p:cNvSpPr>
            <a:spLocks noChangeArrowheads="1"/>
          </p:cNvSpPr>
          <p:nvPr/>
        </p:nvSpPr>
        <p:spPr bwMode="auto">
          <a:xfrm>
            <a:off x="619824" y="3427967"/>
            <a:ext cx="1855788" cy="1406525"/>
          </a:xfrm>
          <a:prstGeom prst="chevron">
            <a:avLst>
              <a:gd name="adj" fmla="val 33333"/>
            </a:avLst>
          </a:prstGeom>
          <a:solidFill>
            <a:schemeClr val="accent1">
              <a:lumMod val="20000"/>
              <a:lumOff val="80000"/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1125654" y="3953905"/>
            <a:ext cx="12509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GIUGNO</a:t>
            </a:r>
            <a:endParaRPr lang="en-US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808987" y="3937554"/>
            <a:ext cx="12207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LUGLIO</a:t>
            </a:r>
            <a:endParaRPr lang="en-US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212294" y="3957130"/>
            <a:ext cx="12013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AGOSTO</a:t>
            </a:r>
            <a:endParaRPr lang="en-US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688221" y="3962272"/>
            <a:ext cx="1624012" cy="3539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17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SETTEMBRE</a:t>
            </a:r>
            <a:endParaRPr lang="en-US" sz="17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63" name="TextBox 40"/>
          <p:cNvSpPr txBox="1">
            <a:spLocks noChangeArrowheads="1"/>
          </p:cNvSpPr>
          <p:nvPr/>
        </p:nvSpPr>
        <p:spPr bwMode="auto">
          <a:xfrm>
            <a:off x="7336536" y="3985179"/>
            <a:ext cx="14081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it-IT" altLang="it-IT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OTTOBRE</a:t>
            </a:r>
            <a:endParaRPr lang="en-US" altLang="it-IT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64" name="TextBox 41"/>
          <p:cNvSpPr txBox="1">
            <a:spLocks noChangeArrowheads="1"/>
          </p:cNvSpPr>
          <p:nvPr/>
        </p:nvSpPr>
        <p:spPr bwMode="auto">
          <a:xfrm>
            <a:off x="8839666" y="3953905"/>
            <a:ext cx="16065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en-US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NOVEMBRE</a:t>
            </a:r>
            <a:endParaRPr lang="en-US" altLang="en-US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65" name="TextBox 42"/>
          <p:cNvSpPr txBox="1">
            <a:spLocks noChangeArrowheads="1"/>
          </p:cNvSpPr>
          <p:nvPr/>
        </p:nvSpPr>
        <p:spPr bwMode="auto">
          <a:xfrm>
            <a:off x="10458711" y="3954332"/>
            <a:ext cx="14745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it-IT" altLang="en-US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DICEMBRE</a:t>
            </a:r>
            <a:endParaRPr lang="en-US" altLang="en-US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 autoUpdateAnimBg="0"/>
      <p:bldP spid="13" grpId="0" animBg="1" autoUpdateAnimBg="0"/>
      <p:bldP spid="14" grpId="0" animBg="1" autoUpdateAnimBg="0"/>
      <p:bldP spid="15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AutoShape 4"/>
          <p:cNvSpPr>
            <a:spLocks noChangeArrowheads="1"/>
          </p:cNvSpPr>
          <p:nvPr/>
        </p:nvSpPr>
        <p:spPr bwMode="auto">
          <a:xfrm>
            <a:off x="7138332" y="2097088"/>
            <a:ext cx="3786188" cy="3227387"/>
          </a:xfrm>
          <a:prstGeom prst="chevron">
            <a:avLst>
              <a:gd name="adj" fmla="val 33114"/>
            </a:avLst>
          </a:prstGeom>
          <a:solidFill>
            <a:schemeClr val="accent1">
              <a:lumMod val="75000"/>
              <a:alpha val="50195"/>
            </a:schemeClr>
          </a:solidFill>
          <a:ln w="3810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en-US" sz="1800"/>
          </a:p>
        </p:txBody>
      </p:sp>
      <p:sp>
        <p:nvSpPr>
          <p:cNvPr id="18" name="AutoShape 4"/>
          <p:cNvSpPr>
            <a:spLocks noChangeArrowheads="1"/>
          </p:cNvSpPr>
          <p:nvPr/>
        </p:nvSpPr>
        <p:spPr bwMode="auto">
          <a:xfrm>
            <a:off x="4314170" y="2097088"/>
            <a:ext cx="3786187" cy="3227387"/>
          </a:xfrm>
          <a:prstGeom prst="chevron">
            <a:avLst>
              <a:gd name="adj" fmla="val 33114"/>
            </a:avLst>
          </a:prstGeom>
          <a:solidFill>
            <a:schemeClr val="accent1">
              <a:lumMod val="60000"/>
              <a:lumOff val="40000"/>
              <a:alpha val="50195"/>
            </a:schemeClr>
          </a:solidFill>
          <a:ln w="3810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en-US" sz="18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B1E93D-57FC-4F01-BADC-2F4E121957B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1478895" y="2097088"/>
            <a:ext cx="3786187" cy="3227387"/>
          </a:xfrm>
          <a:prstGeom prst="chevron">
            <a:avLst>
              <a:gd name="adj" fmla="val 33114"/>
            </a:avLst>
          </a:prstGeom>
          <a:solidFill>
            <a:srgbClr val="B9CDE5">
              <a:alpha val="50195"/>
            </a:srgbClr>
          </a:solidFill>
          <a:ln w="3810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205970" y="2374900"/>
            <a:ext cx="213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altLang="en-US" dirty="0"/>
              <a:t> </a:t>
            </a:r>
            <a:r>
              <a:rPr lang="it-IT" altLang="en-US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PREPARAZIONE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4820582" y="2374900"/>
            <a:ext cx="2317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altLang="en-US" dirty="0"/>
              <a:t> </a:t>
            </a:r>
            <a:r>
              <a:rPr lang="it-IT" altLang="en-US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COORDINAMENTO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8020982" y="2374900"/>
            <a:ext cx="1631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altLang="en-US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DEFINIZIONE</a:t>
            </a:r>
          </a:p>
        </p:txBody>
      </p:sp>
      <p:sp>
        <p:nvSpPr>
          <p:cNvPr id="11273" name="Text Box 11"/>
          <p:cNvSpPr txBox="1">
            <a:spLocks noChangeArrowheads="1"/>
          </p:cNvSpPr>
          <p:nvPr/>
        </p:nvSpPr>
        <p:spPr bwMode="auto">
          <a:xfrm>
            <a:off x="8256369" y="3012624"/>
            <a:ext cx="2147888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9CDE5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en-US" sz="1600" i="1" u="sng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Piano Promozionale: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en-US" sz="1600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en-US" sz="16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Individuazione    puntuale degli interventi, articolati per filiera e declinati per settore / paese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74" name="Text Box 14"/>
          <p:cNvSpPr txBox="1">
            <a:spLocks noChangeArrowheads="1"/>
          </p:cNvSpPr>
          <p:nvPr/>
        </p:nvSpPr>
        <p:spPr bwMode="auto">
          <a:xfrm>
            <a:off x="5444674" y="3104903"/>
            <a:ext cx="2346325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9CDE5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en-US" sz="1600" i="1" u="sng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Concertazione con: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en-US" sz="1600" i="1" u="sng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Char char="•"/>
            </a:pPr>
            <a:r>
              <a:rPr lang="it-IT" altLang="en-US" sz="16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Ministeri vigilanti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Char char="•"/>
            </a:pPr>
            <a:r>
              <a:rPr lang="it-IT" altLang="en-US" sz="16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Mondo associativo</a:t>
            </a:r>
          </a:p>
        </p:txBody>
      </p:sp>
      <p:sp>
        <p:nvSpPr>
          <p:cNvPr id="11275" name="Text Box 15"/>
          <p:cNvSpPr txBox="1">
            <a:spLocks noChangeArrowheads="1"/>
          </p:cNvSpPr>
          <p:nvPr/>
        </p:nvSpPr>
        <p:spPr bwMode="auto">
          <a:xfrm>
            <a:off x="2651766" y="3043238"/>
            <a:ext cx="2595563" cy="157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9CDE5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en-US" sz="1600" i="1" u="sng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Indirizzi strategici: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Char char="•"/>
            </a:pPr>
            <a:r>
              <a:rPr lang="it-IT" altLang="en-US" sz="16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Cabina di Regia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en-US" sz="1600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en-US" sz="1600" i="1" u="sng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Proposte promozionali: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Char char="•"/>
            </a:pPr>
            <a:r>
              <a:rPr lang="it-IT" altLang="en-US" sz="16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Ambasciate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Char char="•"/>
            </a:pPr>
            <a:r>
              <a:rPr lang="it-IT" altLang="en-US" sz="16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Rete estera ICE</a:t>
            </a:r>
            <a:endParaRPr lang="en-US" altLang="en-US" sz="1600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77" name="object 2"/>
          <p:cNvSpPr>
            <a:spLocks/>
          </p:cNvSpPr>
          <p:nvPr/>
        </p:nvSpPr>
        <p:spPr bwMode="auto">
          <a:xfrm flipV="1">
            <a:off x="698500" y="1019175"/>
            <a:ext cx="10823575" cy="46038"/>
          </a:xfrm>
          <a:custGeom>
            <a:avLst/>
            <a:gdLst>
              <a:gd name="T0" fmla="*/ 0 w 8997950"/>
              <a:gd name="T1" fmla="*/ 0 h 45719"/>
              <a:gd name="T2" fmla="*/ 39439585 w 8997950"/>
              <a:gd name="T3" fmla="*/ 0 h 4571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997950" h="45719">
                <a:moveTo>
                  <a:pt x="0" y="0"/>
                </a:moveTo>
                <a:lnTo>
                  <a:pt x="8997696" y="0"/>
                </a:lnTo>
              </a:path>
            </a:pathLst>
          </a:custGeom>
          <a:noFill/>
          <a:ln w="18287">
            <a:solidFill>
              <a:srgbClr val="172F7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pic>
        <p:nvPicPr>
          <p:cNvPr id="11279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0488" y="319088"/>
            <a:ext cx="1271587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object 4"/>
          <p:cNvSpPr txBox="1">
            <a:spLocks/>
          </p:cNvSpPr>
          <p:nvPr/>
        </p:nvSpPr>
        <p:spPr>
          <a:xfrm>
            <a:off x="434975" y="414338"/>
            <a:ext cx="10563225" cy="571500"/>
          </a:xfrm>
          <a:prstGeom prst="rect">
            <a:avLst/>
          </a:prstGeom>
        </p:spPr>
        <p:txBody>
          <a:bodyPr tIns="286511"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0815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 b="1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r>
              <a:rPr lang="it-IT" sz="2400" b="1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Come nasce il </a:t>
            </a:r>
            <a:r>
              <a:rPr lang="it-IT" sz="2400" b="1" i="1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Piano ordinario: </a:t>
            </a:r>
            <a:r>
              <a:rPr lang="it-IT" sz="2400" b="1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 autoUpdateAnimBg="0"/>
      <p:bldP spid="18" grpId="0" animBg="1" autoUpdateAnimBg="0"/>
      <p:bldP spid="5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4"/>
          <p:cNvSpPr txBox="1">
            <a:spLocks/>
          </p:cNvSpPr>
          <p:nvPr/>
        </p:nvSpPr>
        <p:spPr>
          <a:xfrm>
            <a:off x="425450" y="414338"/>
            <a:ext cx="9716840" cy="571500"/>
          </a:xfrm>
          <a:prstGeom prst="rect">
            <a:avLst/>
          </a:prstGeom>
        </p:spPr>
        <p:txBody>
          <a:bodyPr tIns="286511"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0815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 b="1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 – </a:t>
            </a:r>
            <a:r>
              <a:rPr lang="it-IT" sz="2400" b="1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Overview del </a:t>
            </a:r>
            <a:r>
              <a:rPr lang="it-IT" sz="2400" b="1" i="1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Piano ordinario </a:t>
            </a:r>
            <a:r>
              <a:rPr lang="it-IT" sz="2400" b="1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attività promozionale</a:t>
            </a:r>
            <a:endParaRPr lang="it-IT" sz="3200" b="1" spc="-5" dirty="0">
              <a:solidFill>
                <a:srgbClr val="1F49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2" name="object 2"/>
          <p:cNvSpPr>
            <a:spLocks/>
          </p:cNvSpPr>
          <p:nvPr/>
        </p:nvSpPr>
        <p:spPr bwMode="auto">
          <a:xfrm flipV="1">
            <a:off x="698500" y="1019175"/>
            <a:ext cx="10823575" cy="46038"/>
          </a:xfrm>
          <a:custGeom>
            <a:avLst/>
            <a:gdLst>
              <a:gd name="T0" fmla="*/ 0 w 8997950"/>
              <a:gd name="T1" fmla="*/ 0 h 45719"/>
              <a:gd name="T2" fmla="*/ 39439585 w 8997950"/>
              <a:gd name="T3" fmla="*/ 0 h 4571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997950" h="45719">
                <a:moveTo>
                  <a:pt x="0" y="0"/>
                </a:moveTo>
                <a:lnTo>
                  <a:pt x="8997696" y="0"/>
                </a:lnTo>
              </a:path>
            </a:pathLst>
          </a:custGeom>
          <a:noFill/>
          <a:ln w="18287">
            <a:solidFill>
              <a:srgbClr val="172F7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pic>
        <p:nvPicPr>
          <p:cNvPr id="12312" name="Picture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0488" y="319088"/>
            <a:ext cx="1271587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2186" y="1664938"/>
            <a:ext cx="8026294" cy="42328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19226" y="1456108"/>
            <a:ext cx="11143406" cy="5401892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E063B4-A655-48F3-9746-1ABC5C1BC06C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object 4"/>
          <p:cNvSpPr txBox="1">
            <a:spLocks/>
          </p:cNvSpPr>
          <p:nvPr/>
        </p:nvSpPr>
        <p:spPr>
          <a:xfrm>
            <a:off x="434975" y="414338"/>
            <a:ext cx="10563225" cy="571500"/>
          </a:xfrm>
          <a:prstGeom prst="rect">
            <a:avLst/>
          </a:prstGeom>
        </p:spPr>
        <p:txBody>
          <a:bodyPr tIns="286511"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0815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 b="1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r>
              <a:rPr lang="it-IT" sz="2400" b="1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I Settori del </a:t>
            </a:r>
            <a:r>
              <a:rPr lang="it-IT" sz="2400" b="1" i="1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Piano ordinario </a:t>
            </a:r>
            <a:endParaRPr lang="it-IT" sz="2400" b="1" spc="-5" dirty="0">
              <a:solidFill>
                <a:srgbClr val="1F49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6" name="object 2"/>
          <p:cNvSpPr>
            <a:spLocks/>
          </p:cNvSpPr>
          <p:nvPr/>
        </p:nvSpPr>
        <p:spPr bwMode="auto">
          <a:xfrm flipV="1">
            <a:off x="698500" y="1019175"/>
            <a:ext cx="10823575" cy="46038"/>
          </a:xfrm>
          <a:custGeom>
            <a:avLst/>
            <a:gdLst>
              <a:gd name="T0" fmla="*/ 0 w 8997950"/>
              <a:gd name="T1" fmla="*/ 0 h 45719"/>
              <a:gd name="T2" fmla="*/ 39439585 w 8997950"/>
              <a:gd name="T3" fmla="*/ 0 h 4571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997950" h="45719">
                <a:moveTo>
                  <a:pt x="0" y="0"/>
                </a:moveTo>
                <a:lnTo>
                  <a:pt x="8997696" y="0"/>
                </a:lnTo>
              </a:path>
            </a:pathLst>
          </a:custGeom>
          <a:noFill/>
          <a:ln w="18287">
            <a:solidFill>
              <a:srgbClr val="172F7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9" name="Rectangle 8"/>
          <p:cNvSpPr/>
          <p:nvPr/>
        </p:nvSpPr>
        <p:spPr>
          <a:xfrm>
            <a:off x="3937000" y="2549525"/>
            <a:ext cx="11814175" cy="3381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0815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5" dirty="0">
              <a:solidFill>
                <a:srgbClr val="1F49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2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0488" y="319088"/>
            <a:ext cx="1271587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9714985" y="2795339"/>
            <a:ext cx="201838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081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i="1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Comprende azioni che abbracciano più settori, quali ad es. la comunicazione plurisettoriale, la partecipazione a fiere intersettoeiali, etc.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499786" y="1098550"/>
            <a:ext cx="23499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081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i="1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Stanziamento pubblico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8584294" y="2962050"/>
            <a:ext cx="125979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896314" y="2307364"/>
            <a:ext cx="794760" cy="2888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E063B4-A655-48F3-9746-1ABC5C1BC06C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object 4"/>
          <p:cNvSpPr txBox="1">
            <a:spLocks/>
          </p:cNvSpPr>
          <p:nvPr/>
        </p:nvSpPr>
        <p:spPr>
          <a:xfrm>
            <a:off x="434975" y="414338"/>
            <a:ext cx="10563225" cy="571500"/>
          </a:xfrm>
          <a:prstGeom prst="rect">
            <a:avLst/>
          </a:prstGeom>
        </p:spPr>
        <p:txBody>
          <a:bodyPr tIns="286511"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0815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 b="1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r>
              <a:rPr lang="it-IT" sz="2400" b="1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Le aree geografiche del </a:t>
            </a:r>
            <a:r>
              <a:rPr lang="it-IT" sz="2400" b="1" i="1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Piano ordinario </a:t>
            </a:r>
            <a:endParaRPr lang="it-IT" sz="2400" b="1" spc="-5" dirty="0">
              <a:solidFill>
                <a:srgbClr val="1F49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6" name="object 2"/>
          <p:cNvSpPr>
            <a:spLocks/>
          </p:cNvSpPr>
          <p:nvPr/>
        </p:nvSpPr>
        <p:spPr bwMode="auto">
          <a:xfrm flipV="1">
            <a:off x="698500" y="1019175"/>
            <a:ext cx="10823575" cy="46038"/>
          </a:xfrm>
          <a:custGeom>
            <a:avLst/>
            <a:gdLst>
              <a:gd name="T0" fmla="*/ 0 w 8997950"/>
              <a:gd name="T1" fmla="*/ 0 h 45719"/>
              <a:gd name="T2" fmla="*/ 39439585 w 8997950"/>
              <a:gd name="T3" fmla="*/ 0 h 4571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997950" h="45719">
                <a:moveTo>
                  <a:pt x="0" y="0"/>
                </a:moveTo>
                <a:lnTo>
                  <a:pt x="8997696" y="0"/>
                </a:lnTo>
              </a:path>
            </a:pathLst>
          </a:custGeom>
          <a:noFill/>
          <a:ln w="18287">
            <a:solidFill>
              <a:srgbClr val="172F7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9" name="Rectangle 8"/>
          <p:cNvSpPr/>
          <p:nvPr/>
        </p:nvSpPr>
        <p:spPr>
          <a:xfrm>
            <a:off x="3937000" y="2549525"/>
            <a:ext cx="11814175" cy="3381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0815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5" dirty="0">
              <a:solidFill>
                <a:srgbClr val="1F49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2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0488" y="319088"/>
            <a:ext cx="1271587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5203" y="1674629"/>
            <a:ext cx="9626372" cy="478883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794944" y="1318648"/>
            <a:ext cx="2581589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081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i="1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Comprende, tra le altre, azioni di:</a:t>
            </a:r>
          </a:p>
          <a:p>
            <a:pPr marL="170815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300" i="1" spc="-5" dirty="0">
              <a:solidFill>
                <a:srgbClr val="1F49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6565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sz="1200" i="1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 </a:t>
            </a:r>
          </a:p>
          <a:p>
            <a:pPr marL="456565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sz="1200" i="1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Incoming</a:t>
            </a:r>
          </a:p>
          <a:p>
            <a:pPr marL="456565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sz="1200" i="1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Attrazione degli investimenti</a:t>
            </a:r>
          </a:p>
          <a:p>
            <a:pPr marL="456565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sz="1200" i="1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Comunicazione</a:t>
            </a:r>
          </a:p>
          <a:p>
            <a:pPr marL="456565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sz="1200" i="1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 e analisi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085739" y="3325999"/>
            <a:ext cx="24620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081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i="1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Comprende azioni che coinvolgono più mercati appartenenti ad aree geografiche diverse</a:t>
            </a:r>
          </a:p>
        </p:txBody>
      </p:sp>
      <p:sp>
        <p:nvSpPr>
          <p:cNvPr id="10" name="Arrow: Bent 9"/>
          <p:cNvSpPr/>
          <p:nvPr/>
        </p:nvSpPr>
        <p:spPr>
          <a:xfrm>
            <a:off x="8610601" y="1478422"/>
            <a:ext cx="388120" cy="2221907"/>
          </a:xfrm>
          <a:prstGeom prst="ben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3" name="Arrow: Bent 12"/>
          <p:cNvSpPr/>
          <p:nvPr/>
        </p:nvSpPr>
        <p:spPr>
          <a:xfrm>
            <a:off x="9799262" y="3497079"/>
            <a:ext cx="451226" cy="621461"/>
          </a:xfrm>
          <a:prstGeom prst="bent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910128" y="1129244"/>
            <a:ext cx="23499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081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i="1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Stanziamento pubblico</a:t>
            </a:r>
          </a:p>
        </p:txBody>
      </p:sp>
    </p:spTree>
    <p:extLst>
      <p:ext uri="{BB962C8B-B14F-4D97-AF65-F5344CB8AC3E}">
        <p14:creationId xmlns:p14="http://schemas.microsoft.com/office/powerpoint/2010/main" val="1989696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8149" y="1273323"/>
            <a:ext cx="7520690" cy="533831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E063B4-A655-48F3-9746-1ABC5C1BC06C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object 4"/>
          <p:cNvSpPr txBox="1">
            <a:spLocks/>
          </p:cNvSpPr>
          <p:nvPr/>
        </p:nvSpPr>
        <p:spPr>
          <a:xfrm>
            <a:off x="434975" y="414338"/>
            <a:ext cx="10563225" cy="571500"/>
          </a:xfrm>
          <a:prstGeom prst="rect">
            <a:avLst/>
          </a:prstGeom>
        </p:spPr>
        <p:txBody>
          <a:bodyPr tIns="286511"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0815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 b="1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r>
              <a:rPr lang="it-IT" sz="2400" b="1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I primi 10 paesi di intervento del </a:t>
            </a:r>
            <a:r>
              <a:rPr lang="it-IT" sz="2400" b="1" i="1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Piano ordinario </a:t>
            </a:r>
            <a:endParaRPr lang="it-IT" sz="2400" b="1" spc="-5" dirty="0">
              <a:solidFill>
                <a:srgbClr val="1F49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6" name="object 2"/>
          <p:cNvSpPr>
            <a:spLocks/>
          </p:cNvSpPr>
          <p:nvPr/>
        </p:nvSpPr>
        <p:spPr bwMode="auto">
          <a:xfrm flipV="1">
            <a:off x="698500" y="1019175"/>
            <a:ext cx="10823575" cy="46038"/>
          </a:xfrm>
          <a:custGeom>
            <a:avLst/>
            <a:gdLst>
              <a:gd name="T0" fmla="*/ 0 w 8997950"/>
              <a:gd name="T1" fmla="*/ 0 h 45719"/>
              <a:gd name="T2" fmla="*/ 39439585 w 8997950"/>
              <a:gd name="T3" fmla="*/ 0 h 4571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997950" h="45719">
                <a:moveTo>
                  <a:pt x="0" y="0"/>
                </a:moveTo>
                <a:lnTo>
                  <a:pt x="8997696" y="0"/>
                </a:lnTo>
              </a:path>
            </a:pathLst>
          </a:custGeom>
          <a:noFill/>
          <a:ln w="18287">
            <a:solidFill>
              <a:srgbClr val="172F7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9" name="Rectangle 8"/>
          <p:cNvSpPr/>
          <p:nvPr/>
        </p:nvSpPr>
        <p:spPr>
          <a:xfrm>
            <a:off x="3937000" y="2549525"/>
            <a:ext cx="11814175" cy="3381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0815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5" dirty="0">
              <a:solidFill>
                <a:srgbClr val="1F49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2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0488" y="319088"/>
            <a:ext cx="1271587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6110287" y="6261913"/>
            <a:ext cx="455562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081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i="1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Percentuali calcolate sul totale intervento pubblico (17,8 mil)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900586" y="1130120"/>
            <a:ext cx="23499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081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i="1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Stanziamento pubblico</a:t>
            </a:r>
          </a:p>
        </p:txBody>
      </p:sp>
    </p:spTree>
    <p:extLst>
      <p:ext uri="{BB962C8B-B14F-4D97-AF65-F5344CB8AC3E}">
        <p14:creationId xmlns:p14="http://schemas.microsoft.com/office/powerpoint/2010/main" val="1693706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827" y="804103"/>
            <a:ext cx="10098919" cy="565789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E063B4-A655-48F3-9746-1ABC5C1BC06C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object 4"/>
          <p:cNvSpPr txBox="1">
            <a:spLocks/>
          </p:cNvSpPr>
          <p:nvPr/>
        </p:nvSpPr>
        <p:spPr>
          <a:xfrm>
            <a:off x="434975" y="414338"/>
            <a:ext cx="10563225" cy="571500"/>
          </a:xfrm>
          <a:prstGeom prst="rect">
            <a:avLst/>
          </a:prstGeom>
        </p:spPr>
        <p:txBody>
          <a:bodyPr tIns="286511"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0815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 b="1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r>
              <a:rPr lang="it-IT" sz="2400" b="1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Le Tipologie di intervento del </a:t>
            </a:r>
            <a:r>
              <a:rPr lang="it-IT" sz="2400" b="1" i="1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Piano ordinario </a:t>
            </a:r>
            <a:endParaRPr lang="it-IT" sz="2400" b="1" spc="-5" dirty="0">
              <a:solidFill>
                <a:srgbClr val="1F49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6" name="object 2"/>
          <p:cNvSpPr>
            <a:spLocks/>
          </p:cNvSpPr>
          <p:nvPr/>
        </p:nvSpPr>
        <p:spPr bwMode="auto">
          <a:xfrm flipV="1">
            <a:off x="698500" y="1019175"/>
            <a:ext cx="10823575" cy="46038"/>
          </a:xfrm>
          <a:custGeom>
            <a:avLst/>
            <a:gdLst>
              <a:gd name="T0" fmla="*/ 0 w 8997950"/>
              <a:gd name="T1" fmla="*/ 0 h 45719"/>
              <a:gd name="T2" fmla="*/ 39439585 w 8997950"/>
              <a:gd name="T3" fmla="*/ 0 h 4571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997950" h="45719">
                <a:moveTo>
                  <a:pt x="0" y="0"/>
                </a:moveTo>
                <a:lnTo>
                  <a:pt x="8997696" y="0"/>
                </a:lnTo>
              </a:path>
            </a:pathLst>
          </a:custGeom>
          <a:noFill/>
          <a:ln w="18287">
            <a:solidFill>
              <a:srgbClr val="172F7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9" name="Rectangle 8"/>
          <p:cNvSpPr/>
          <p:nvPr/>
        </p:nvSpPr>
        <p:spPr>
          <a:xfrm>
            <a:off x="3937000" y="2549525"/>
            <a:ext cx="11814175" cy="3381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0815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5" dirty="0">
              <a:solidFill>
                <a:srgbClr val="1F49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2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0488" y="319088"/>
            <a:ext cx="1271587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7353655" y="1137055"/>
            <a:ext cx="23499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081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i="1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Stanziamento pubblico</a:t>
            </a:r>
          </a:p>
        </p:txBody>
      </p:sp>
    </p:spTree>
    <p:extLst>
      <p:ext uri="{BB962C8B-B14F-4D97-AF65-F5344CB8AC3E}">
        <p14:creationId xmlns:p14="http://schemas.microsoft.com/office/powerpoint/2010/main" val="3693431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9146" y="6492875"/>
            <a:ext cx="2743200" cy="365125"/>
          </a:xfrm>
        </p:spPr>
        <p:txBody>
          <a:bodyPr/>
          <a:lstStyle/>
          <a:p>
            <a:pPr>
              <a:defRPr/>
            </a:pPr>
            <a:fld id="{C3E063B4-A655-48F3-9746-1ABC5C1BC06C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object 4"/>
          <p:cNvSpPr txBox="1">
            <a:spLocks/>
          </p:cNvSpPr>
          <p:nvPr/>
        </p:nvSpPr>
        <p:spPr>
          <a:xfrm>
            <a:off x="434975" y="414338"/>
            <a:ext cx="10563225" cy="571500"/>
          </a:xfrm>
          <a:prstGeom prst="rect">
            <a:avLst/>
          </a:prstGeom>
        </p:spPr>
        <p:txBody>
          <a:bodyPr tIns="286511"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0815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 b="1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r>
              <a:rPr lang="it-IT" sz="2400" b="1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Le principali azioni del </a:t>
            </a:r>
            <a:r>
              <a:rPr lang="it-IT" sz="2400" b="1" i="1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Piano ordinario </a:t>
            </a:r>
            <a:endParaRPr lang="it-IT" sz="2400" b="1" spc="-5" dirty="0">
              <a:solidFill>
                <a:srgbClr val="1F49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6" name="object 2"/>
          <p:cNvSpPr>
            <a:spLocks/>
          </p:cNvSpPr>
          <p:nvPr/>
        </p:nvSpPr>
        <p:spPr bwMode="auto">
          <a:xfrm flipV="1">
            <a:off x="698500" y="1019175"/>
            <a:ext cx="10823575" cy="46038"/>
          </a:xfrm>
          <a:custGeom>
            <a:avLst/>
            <a:gdLst>
              <a:gd name="T0" fmla="*/ 0 w 8997950"/>
              <a:gd name="T1" fmla="*/ 0 h 45719"/>
              <a:gd name="T2" fmla="*/ 39439585 w 8997950"/>
              <a:gd name="T3" fmla="*/ 0 h 4571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997950" h="45719">
                <a:moveTo>
                  <a:pt x="0" y="0"/>
                </a:moveTo>
                <a:lnTo>
                  <a:pt x="8997696" y="0"/>
                </a:lnTo>
              </a:path>
            </a:pathLst>
          </a:custGeom>
          <a:noFill/>
          <a:ln w="18287">
            <a:solidFill>
              <a:srgbClr val="172F7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9" name="Rectangle 8"/>
          <p:cNvSpPr/>
          <p:nvPr/>
        </p:nvSpPr>
        <p:spPr>
          <a:xfrm>
            <a:off x="3937000" y="2549525"/>
            <a:ext cx="11814175" cy="3381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0815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5" dirty="0">
              <a:solidFill>
                <a:srgbClr val="1F49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2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0488" y="319088"/>
            <a:ext cx="1271587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: Rounded Corners 5"/>
          <p:cNvSpPr/>
          <p:nvPr/>
        </p:nvSpPr>
        <p:spPr>
          <a:xfrm>
            <a:off x="923057" y="1546581"/>
            <a:ext cx="2144994" cy="1034042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TECNOLOGIA</a:t>
            </a:r>
          </a:p>
        </p:txBody>
      </p:sp>
      <p:sp>
        <p:nvSpPr>
          <p:cNvPr id="61" name="Rectangle: Rounded Corners 60"/>
          <p:cNvSpPr/>
          <p:nvPr/>
        </p:nvSpPr>
        <p:spPr>
          <a:xfrm>
            <a:off x="3488420" y="1546580"/>
            <a:ext cx="2144994" cy="1060095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MODA ABITARE</a:t>
            </a:r>
          </a:p>
        </p:txBody>
      </p:sp>
      <p:sp>
        <p:nvSpPr>
          <p:cNvPr id="62" name="Rectangle: Rounded Corners 61"/>
          <p:cNvSpPr/>
          <p:nvPr/>
        </p:nvSpPr>
        <p:spPr>
          <a:xfrm>
            <a:off x="6053783" y="1546580"/>
            <a:ext cx="2144994" cy="1034044"/>
          </a:xfrm>
          <a:prstGeom prst="roundRect">
            <a:avLst/>
          </a:prstGeom>
          <a:solidFill>
            <a:srgbClr val="2B954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AGRO</a:t>
            </a:r>
          </a:p>
          <a:p>
            <a:pPr algn="ctr"/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ALIMENTARE</a:t>
            </a:r>
          </a:p>
        </p:txBody>
      </p:sp>
      <p:sp>
        <p:nvSpPr>
          <p:cNvPr id="64" name="Rectangle: Rounded Corners 63"/>
          <p:cNvSpPr/>
          <p:nvPr/>
        </p:nvSpPr>
        <p:spPr>
          <a:xfrm>
            <a:off x="8619146" y="1546580"/>
            <a:ext cx="2144994" cy="1034044"/>
          </a:xfrm>
          <a:prstGeom prst="roundRect">
            <a:avLst/>
          </a:prstGeom>
          <a:solidFill>
            <a:srgbClr val="EC732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PLURI</a:t>
            </a:r>
          </a:p>
          <a:p>
            <a:pPr algn="ctr"/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SETTORIALE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23057" y="2925466"/>
            <a:ext cx="227307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 azioni, tra cui:</a:t>
            </a:r>
          </a:p>
          <a:p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Desk machines Italia area Nafta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Sostegno alle KETS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Wetex Dubai (Energia)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Adipec Abu Dhabi (Energia)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Mast Asia (Aeromobili)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Pollutec Maroc (Ambiente)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 expo USA (Meccanica)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Gifa Germania (Meccanica)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SMM Germania (Cant. Navale)</a:t>
            </a:r>
          </a:p>
          <a:p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dirty="0"/>
          </a:p>
        </p:txBody>
      </p:sp>
      <p:sp>
        <p:nvSpPr>
          <p:cNvPr id="66" name="TextBox 65"/>
          <p:cNvSpPr txBox="1"/>
          <p:nvPr/>
        </p:nvSpPr>
        <p:spPr>
          <a:xfrm>
            <a:off x="3597819" y="2925466"/>
            <a:ext cx="22458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 azioni, tra cui:</a:t>
            </a:r>
          </a:p>
          <a:p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HKIJS (Gioielleria)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Moda Italia Tokyo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Mrket trade show NY-LV (Abbigliamento)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MIP di Cannes (Audiovisivo)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Buchmesse Germania (Editoria)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FN Platform USA (Calzature)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MaisonObjet Parigi (Casa)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Kazbuild (Materiali Costruzione)</a:t>
            </a:r>
          </a:p>
          <a:p>
            <a:r>
              <a:rPr lang="it-IT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dirty="0"/>
          </a:p>
        </p:txBody>
      </p:sp>
      <p:sp>
        <p:nvSpPr>
          <p:cNvPr id="67" name="TextBox 66"/>
          <p:cNvSpPr txBox="1"/>
          <p:nvPr/>
        </p:nvSpPr>
        <p:spPr>
          <a:xfrm>
            <a:off x="6245319" y="2925466"/>
            <a:ext cx="2245808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 azioni, tra cui:</a:t>
            </a:r>
          </a:p>
          <a:p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Foodex Tokyo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Vinexpo Francia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FHC Shanghai</a:t>
            </a:r>
            <a:endParaRPr lang="it-IT" dirty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Gulfood Dubai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Prowein Germania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Fine food Sydney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Iran food Teheran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Settimana del Vino in Giappone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it-IT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795532" y="2925466"/>
            <a:ext cx="2390427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 azioni, tra cui:</a:t>
            </a:r>
          </a:p>
          <a:p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50° Corce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Corso origini MIB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Master CEIDIM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Master MIMM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Presenza eventi per Attrazione degli Investimenti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Italian festival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Fihav di L’Avana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Dift di Dar Es Salaam Tanzania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Partenariato in economie fragili</a:t>
            </a:r>
          </a:p>
          <a:p>
            <a:endParaRPr lang="it-IT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178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2736</TotalTime>
  <Words>410</Words>
  <Application>Microsoft Office PowerPoint</Application>
  <PresentationFormat>Widescreen</PresentationFormat>
  <Paragraphs>109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Bevilacqua Silvio</dc:creator>
  <cp:lastModifiedBy>Bevilacqua Silvio</cp:lastModifiedBy>
  <cp:revision>257</cp:revision>
  <cp:lastPrinted>2015-12-14T11:26:52Z</cp:lastPrinted>
  <dcterms:created xsi:type="dcterms:W3CDTF">2015-11-23T10:41:34Z</dcterms:created>
  <dcterms:modified xsi:type="dcterms:W3CDTF">2017-03-01T13:55:47Z</dcterms:modified>
</cp:coreProperties>
</file>